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doc" ContentType="application/msword"/>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69" r:id="rId3"/>
    <p:sldId id="270" r:id="rId5"/>
    <p:sldId id="272" r:id="rId6"/>
    <p:sldId id="256" r:id="rId7"/>
    <p:sldId id="273" r:id="rId8"/>
    <p:sldId id="274" r:id="rId9"/>
    <p:sldId id="275" r:id="rId10"/>
    <p:sldId id="277" r:id="rId11"/>
    <p:sldId id="283" r:id="rId12"/>
    <p:sldId id="279" r:id="rId13"/>
    <p:sldId id="305" r:id="rId14"/>
    <p:sldId id="301" r:id="rId15"/>
    <p:sldId id="302" r:id="rId16"/>
    <p:sldId id="300" r:id="rId17"/>
    <p:sldId id="288" r:id="rId18"/>
    <p:sldId id="271" r:id="rId19"/>
    <p:sldId id="276" r:id="rId20"/>
    <p:sldId id="298" r:id="rId21"/>
    <p:sldId id="286" r:id="rId22"/>
    <p:sldId id="287" r:id="rId23"/>
    <p:sldId id="284" r:id="rId24"/>
    <p:sldId id="306" r:id="rId25"/>
    <p:sldId id="278" r:id="rId26"/>
    <p:sldId id="282" r:id="rId27"/>
    <p:sldId id="289" r:id="rId28"/>
    <p:sldId id="290" r:id="rId29"/>
    <p:sldId id="291" r:id="rId30"/>
    <p:sldId id="292" r:id="rId31"/>
    <p:sldId id="293" r:id="rId32"/>
    <p:sldId id="294" r:id="rId33"/>
    <p:sldId id="295" r:id="rId34"/>
    <p:sldId id="296" r:id="rId35"/>
    <p:sldId id="297" r:id="rId36"/>
    <p:sldId id="28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320" cy="7632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4" Type="http://schemas.openxmlformats.org/officeDocument/2006/relationships/image" Target="../media/image42.emf"/><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b="1"/>
              <a:t>Уважаем</a:t>
            </a:r>
            <a:r>
              <a:rPr lang="bg-BG" altLang="en-US" b="1"/>
              <a:t>а</a:t>
            </a:r>
            <a:r>
              <a:rPr lang="en-US" altLang="en-US" b="1"/>
              <a:t> професор </a:t>
            </a:r>
            <a:r>
              <a:rPr lang="bg-BG" altLang="en-US" b="1"/>
              <a:t>ВАЦЕВА</a:t>
            </a:r>
            <a:r>
              <a:rPr lang="en-US" altLang="en-US" b="1"/>
              <a:t>, уважаеми колеги.</a:t>
            </a:r>
            <a:endParaRPr lang="en-US" altLang="en-US" b="1"/>
          </a:p>
          <a:p>
            <a:r>
              <a:rPr lang="en-US" altLang="en-US" b="1"/>
              <a:t>Ще представя доклад на тема </a:t>
            </a:r>
            <a:endParaRPr lang="en-US" altLang="en-US" b="1"/>
          </a:p>
          <a:p>
            <a:r>
              <a:rPr lang="en-US" altLang="en-US" b="1"/>
              <a:t>Приложениe на оптична емисионна с</a:t>
            </a:r>
            <a:r>
              <a:rPr lang="en-US" altLang="en-US"/>
              <a:t>пектрометрия с индуктивно свързана плазма с радиално наблюдение и високо разделяне при определяне на рений в молибдениеви и медни концентрати</a:t>
            </a:r>
            <a:endParaRPr lang="en-US" altLang="en-US"/>
          </a:p>
          <a:p>
            <a:r>
              <a:rPr lang="en-US" altLang="en-US" b="1"/>
              <a:t>с авторски колектив</a:t>
            </a:r>
            <a:r>
              <a:rPr lang="en-US" altLang="en-US"/>
              <a:t> от  Геологически институт и Института по обща и неорганична химия, на БАН</a:t>
            </a: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bg-BG" altLang="en-US" b="1"/>
              <a:t>Завършвам настоящата презентация с обобщение и изводи</a:t>
            </a:r>
            <a:endParaRPr lang="bg-BG" altLang="en-US"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Индустриално значение и приложения</a:t>
            </a:r>
            <a:endParaRPr lang="en-US" altLang="en-US"/>
          </a:p>
          <a:p>
            <a:r>
              <a:rPr lang="en-US" altLang="en-US"/>
              <a:t>Поради изключителната си топлоустойчивост и механична здравина, рений е безценен в специфични високотехнологични приложения:</a:t>
            </a:r>
            <a:endParaRPr lang="en-US" altLang="en-US"/>
          </a:p>
          <a:p>
            <a:r>
              <a:rPr lang="en-US" altLang="en-US"/>
              <a:t>1.	Турбинни лопатки и ракетни двигатели</a:t>
            </a:r>
            <a:endParaRPr lang="en-US" altLang="en-US"/>
          </a:p>
          <a:p>
            <a:r>
              <a:rPr lang="en-US" altLang="en-US"/>
              <a:t>Сплави на рений с никел и волфрам се използват в реактивни двигатели и турбини, където температурите надвишават 1 500</a:t>
            </a:r>
            <a:r>
              <a:rPr lang="en-US" altLang="en-US"/>
              <a:t>°</a:t>
            </a:r>
            <a:r>
              <a:rPr lang="en-US" altLang="en-US"/>
              <a:t>C.</a:t>
            </a:r>
            <a:endParaRPr lang="en-US" altLang="en-US"/>
          </a:p>
          <a:p>
            <a:r>
              <a:rPr lang="en-US" altLang="en-US"/>
              <a:t>2.	Термодвойки и електрически компоненти</a:t>
            </a:r>
            <a:endParaRPr lang="en-US" altLang="en-US"/>
          </a:p>
          <a:p>
            <a:r>
              <a:rPr lang="en-US" altLang="en-US"/>
              <a:t>Смесен с платина образува високотемпературни термодвойки, които измерват температури до 2200</a:t>
            </a:r>
            <a:r>
              <a:rPr lang="en-US" altLang="en-US"/>
              <a:t>°</a:t>
            </a:r>
            <a:r>
              <a:rPr lang="en-US" altLang="en-US"/>
              <a:t>C.</a:t>
            </a:r>
            <a:endParaRPr lang="en-US" altLang="en-US"/>
          </a:p>
          <a:p>
            <a:r>
              <a:rPr lang="en-US" altLang="en-US"/>
              <a:t>Използва се и в контактни точки на електронни устройства и прецизни инструменти.</a:t>
            </a:r>
            <a:endParaRPr lang="en-US" altLang="en-US"/>
          </a:p>
          <a:p>
            <a:r>
              <a:rPr lang="en-US" altLang="en-US"/>
              <a:t>3.	Катализатор</a:t>
            </a:r>
            <a:endParaRPr lang="en-US" altLang="en-US"/>
          </a:p>
          <a:p>
            <a:r>
              <a:rPr lang="en-US" altLang="en-US"/>
              <a:t>o	Рений се използва в нефтопреработването — особено в процеса на реформиране на бензин, за да се подобри октановото число.</a:t>
            </a:r>
            <a:endParaRPr lang="en-US" altLang="en-US"/>
          </a:p>
          <a:p>
            <a:r>
              <a:rPr lang="en-US" altLang="en-US"/>
              <a:t>4.	Флашкрушки и писалки</a:t>
            </a:r>
            <a:endParaRPr lang="en-US" altLang="en-US"/>
          </a:p>
          <a:p>
            <a:r>
              <a:rPr lang="en-US" altLang="en-US"/>
              <a:t>В малки количества се добавя към волфрам за филаменти във флашкрушки.</a:t>
            </a:r>
            <a:endParaRPr lang="en-US" altLang="en-US"/>
          </a:p>
          <a:p>
            <a:r>
              <a:rPr lang="en-US" altLang="en-US"/>
              <a:t>Използван е и в върховете на писалки (преди ерата на съвременните сплави).</a:t>
            </a:r>
            <a:endParaRPr lang="en-US" altLang="en-US"/>
          </a:p>
          <a:p>
            <a:endParaRPr lang="en-US" altLang="en-US"/>
          </a:p>
          <a:p>
            <a:r>
              <a:rPr lang="en-US" altLang="en-US"/>
              <a:t>От всички естествени елементи рений има една от най-високите точки на топене.</a:t>
            </a:r>
            <a:endParaRPr lang="en-US" altLang="en-US"/>
          </a:p>
          <a:p>
            <a:r>
              <a:rPr lang="en-US" altLang="en-US"/>
              <a:t>Рений е по-рядък дори от златото и платината.</a:t>
            </a:r>
            <a:endParaRPr lang="en-US" altLang="en-US"/>
          </a:p>
          <a:p>
            <a:r>
              <a:rPr lang="en-US" altLang="en-US"/>
              <a:t>Получава се като страничен продукт при преработка на молибденови и медни руди.</a:t>
            </a:r>
            <a:endParaRPr lang="en-US" altLang="en-US"/>
          </a:p>
          <a:p>
            <a:r>
              <a:rPr lang="en-US" altLang="en-US"/>
              <a:t>Годишното световно производство е около 50–60 тона.</a:t>
            </a:r>
            <a:endParaRPr lang="en-US" altLang="en-US"/>
          </a:p>
          <a:p>
            <a:r>
              <a:rPr lang="en-US" altLang="en-US"/>
              <a:t>Цената му често надхвърля 1000 долара за килограм </a:t>
            </a:r>
            <a:endParaRPr lang="en-US" altLang="en-US"/>
          </a:p>
          <a:p>
            <a:r>
              <a:rPr lang="en-US" altLang="en-US"/>
              <a:t>Поради цената си се рециклира почти изцяло от износени турбинни лопатки — едва няколко килограма годишно се губят.</a:t>
            </a:r>
            <a:endParaRPr lang="en-US" altLang="en-US"/>
          </a:p>
          <a:p>
            <a:r>
              <a:rPr lang="en-US" altLang="en-US"/>
              <a:t>Макар рядък, рений е изключително ценен стратегически метал, смятан за „метала на реактивната ера“.</a:t>
            </a:r>
            <a:endParaRPr lang="en-US" altLang="en-US"/>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ln>
        </p:spPr>
      </p:sp>
      <p:sp>
        <p:nvSpPr>
          <p:cNvPr id="26627" name="Notes Placeholder 2"/>
          <p:cNvSpPr>
            <a:spLocks noGrp="1"/>
          </p:cNvSpPr>
          <p:nvPr>
            <p:ph type="body" idx="1"/>
          </p:nvPr>
        </p:nvSpPr>
        <p:spPr bwMode="auto">
          <a:noFill/>
        </p:spPr>
        <p:txBody>
          <a:bodyPr wrap="square" numCol="1" anchor="t" anchorCtr="0" compatLnSpc="1"/>
          <a:lstStyle/>
          <a:p>
            <a:r>
              <a:rPr lang="en-US" dirty="0" smtClean="0">
                <a:solidFill>
                  <a:srgbClr val="0070C0"/>
                </a:solidFill>
                <a:latin typeface="Arial" panose="020B0604020202020204" pitchFamily="34" charset="0"/>
              </a:rPr>
              <a:t>The final sample solution contains 1080 </a:t>
            </a:r>
            <a:r>
              <a:rPr lang="en-US" dirty="0" err="1" smtClean="0">
                <a:solidFill>
                  <a:srgbClr val="0070C0"/>
                </a:solidFill>
                <a:latin typeface="Arial" panose="020B0604020202020204" pitchFamily="34" charset="0"/>
              </a:rPr>
              <a:t>μg</a:t>
            </a:r>
            <a:r>
              <a:rPr lang="en-US" dirty="0" smtClean="0">
                <a:solidFill>
                  <a:srgbClr val="0070C0"/>
                </a:solidFill>
                <a:latin typeface="Arial" panose="020B0604020202020204" pitchFamily="34" charset="0"/>
              </a:rPr>
              <a:t> /ml sodium and the acids used for the dissolution by </a:t>
            </a:r>
            <a:r>
              <a:rPr lang="en-US" dirty="0" smtClean="0"/>
              <a:t>pretreatment methods by sintering with magnesium oxide and oxidizing agents . </a:t>
            </a:r>
            <a:r>
              <a:rPr lang="en-US" dirty="0" smtClean="0">
                <a:solidFill>
                  <a:srgbClr val="FF0000"/>
                </a:solidFill>
                <a:latin typeface="Arial" panose="020B0604020202020204" pitchFamily="34" charset="0"/>
              </a:rPr>
              <a:t>The final sample solutions contain all matrix constituents Mo, Al, Ti, Fe, Mg, Ca and Cu by  microwave procedure and the spectral  interferences  on the prominent analysis lines of rhenium cannot be eliminated.</a:t>
            </a:r>
            <a:endParaRPr lang="en-US" dirty="0" smtClean="0"/>
          </a:p>
        </p:txBody>
      </p:sp>
      <p:sp>
        <p:nvSpPr>
          <p:cNvPr id="4" name="Slide Number Placeholder 3"/>
          <p:cNvSpPr>
            <a:spLocks noGrp="1"/>
          </p:cNvSpPr>
          <p:nvPr>
            <p:ph type="sldNum" sz="quarter" idx="5"/>
          </p:nvPr>
        </p:nvSpPr>
        <p:spPr/>
        <p:txBody>
          <a:bodyPr/>
          <a:lstStyle/>
          <a:p>
            <a:pPr>
              <a:defRPr/>
            </a:pPr>
            <a:fld id="{7168D4EE-978E-481F-B440-31C66191B6A7}"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ln>
        </p:spPr>
      </p:sp>
      <p:sp>
        <p:nvSpPr>
          <p:cNvPr id="25603" name="Notes Placeholder 2"/>
          <p:cNvSpPr>
            <a:spLocks noGrp="1"/>
          </p:cNvSpPr>
          <p:nvPr>
            <p:ph type="body" idx="1"/>
          </p:nvPr>
        </p:nvSpPr>
        <p:spPr bwMode="auto">
          <a:noFill/>
        </p:spPr>
        <p:txBody>
          <a:bodyPr wrap="square" numCol="1" anchor="t" anchorCtr="0" compatLnSpc="1"/>
          <a:lstStyle/>
          <a:p>
            <a:pPr eaLnBrk="1" hangingPunct="1">
              <a:spcBef>
                <a:spcPct val="0"/>
              </a:spcBef>
            </a:pPr>
            <a:r>
              <a:rPr lang="en-GB" dirty="0" smtClean="0"/>
              <a:t>Provide relevant background information that helps elucidate your findings.</a:t>
            </a:r>
            <a:endParaRPr lang="en-GB" dirty="0" smtClean="0"/>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FC1320C-9621-412C-99ED-9E9E221D664F}" type="slidenum">
              <a:rPr lang="en-US" smtClean="0"/>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Направено е сравнение на постигнатите граници на откриване при определянето на рений в CRM Molybdenum concentrate „CGL-202“, с два независими метода: 1. HR-ICP-OES [6] и 2. Рентгенова флуоресценция с пълно отражение (TXRF) [10]. Получените резултати позволяват оценка на ефективността на HR-ICP-OES и TXRF за постигане на ниски граници на откриване и идентифициране на най-подходящия подход за рутинен анализ или за прецизни научни измервания. Сравнението цели да оцени аналитичната чувствителност и селективност на двата метода при определянето на рений в сложни матрици, като се вземат предвид ефектите на спектралните пречения и влиянието на компонентите на матрицата. </a:t>
            </a:r>
            <a:endParaRPr lang="en-US" altLang="en-US"/>
          </a:p>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В Таблица 4 е представен изборът на линии при определяне на рений в молибденови и медни концентрати. В колона 1 са дадени аналитичните линии (nm), Колона 2: Граница на откриване в чист разтвор (CL, ng·ml⁻¹), Колона 3: Истински граници на откриване (CL, true, ng·ml⁻¹) в присъствието на матричните компоненти за CRM Molybdenum concentrate „CGL-202“, Колона 4: Меден концентрат – проба представени в Таблица 3. Избраните интензивни линии в присъствието на молибденов концентрат са:</a:t>
            </a:r>
            <a:endParaRPr lang="en-US" altLang="en-US"/>
          </a:p>
          <a:p>
            <a:r>
              <a:rPr lang="en-US" altLang="en-US"/>
              <a:t>Re II 197.251 nm (CL_true = 10 ng·ml⁻¹) и Re II 227.534 nm (CL_true = 2.5 ng·ml⁻¹)</a:t>
            </a:r>
            <a:endParaRPr lang="en-US" altLang="en-US"/>
          </a:p>
          <a:p>
            <a:r>
              <a:rPr lang="en-US" altLang="en-US"/>
              <a:t>Избраните аналитични линии на рений в присъствието на меден концентрат са:</a:t>
            </a:r>
            <a:endParaRPr lang="en-US" altLang="en-US"/>
          </a:p>
          <a:p>
            <a:r>
              <a:rPr lang="en-US" altLang="en-US"/>
              <a:t>Re II 197.245 nm (CL_true = 5.1 ng·ml⁻¹), Re II 197.248 nm (CL_true = 5.1 ng·ml⁻¹)</a:t>
            </a:r>
            <a:endParaRPr lang="en-US" altLang="en-US"/>
          </a:p>
          <a:p>
            <a:r>
              <a:rPr lang="en-US" altLang="en-US"/>
              <a:t>Re II 197.251 nm (CL_true = 5.0 ng·ml⁻¹), Re II 227.534 nm (CL_true = 10 ng·ml⁻¹)</a:t>
            </a:r>
            <a:endParaRPr lang="en-US" altLang="en-US"/>
          </a:p>
          <a:p>
            <a:r>
              <a:rPr lang="en-US" altLang="en-US"/>
              <a:t>Резултатите показват, че границите на откриване в чист разтвор не могат да се прехвърлят директно като граници на откриване в присъствието на изследваните матрици.</a:t>
            </a: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ln>
        </p:spPr>
      </p:sp>
      <p:sp>
        <p:nvSpPr>
          <p:cNvPr id="27651" name="Notes Placeholder 2"/>
          <p:cNvSpPr>
            <a:spLocks noGrp="1"/>
          </p:cNvSpPr>
          <p:nvPr>
            <p:ph type="body" idx="1"/>
          </p:nvPr>
        </p:nvSpPr>
        <p:spPr bwMode="auto">
          <a:noFill/>
        </p:spPr>
        <p:txBody>
          <a:bodyPr wrap="square" numCol="1" anchor="t" anchorCtr="0" compatLnSpc="1"/>
          <a:lstStyle/>
          <a:p>
            <a:pPr eaLnBrk="1" hangingPunct="1">
              <a:spcBef>
                <a:spcPct val="0"/>
              </a:spcBef>
            </a:pPr>
            <a:r>
              <a:rPr lang="en-US" dirty="0" smtClean="0">
                <a:latin typeface="Arial" panose="020B0604020202020204" pitchFamily="34" charset="0"/>
              </a:rPr>
              <a:t>Hyperfine structure (HFS) of the most prominent lines of rhenium was registered by </a:t>
            </a:r>
            <a:r>
              <a:rPr lang="en-US" dirty="0" smtClean="0">
                <a:solidFill>
                  <a:srgbClr val="FF0000"/>
                </a:solidFill>
                <a:latin typeface="Arial" panose="020B0604020202020204" pitchFamily="34" charset="0"/>
              </a:rPr>
              <a:t>radial viewing  ICP under high resolution conditions .</a:t>
            </a:r>
            <a:r>
              <a:rPr lang="en-US" b="1" dirty="0" smtClean="0">
                <a:solidFill>
                  <a:srgbClr val="FF0000"/>
                </a:solidFill>
                <a:latin typeface="Arial" panose="020B0604020202020204" pitchFamily="34" charset="0"/>
              </a:rPr>
              <a:t> </a:t>
            </a:r>
            <a:r>
              <a:rPr lang="en-US" dirty="0" smtClean="0">
                <a:solidFill>
                  <a:srgbClr val="FF0000"/>
                </a:solidFill>
                <a:latin typeface="Arial" panose="020B0604020202020204" pitchFamily="34" charset="0"/>
              </a:rPr>
              <a:t>The rhenium lines are completely resolved, into three components</a:t>
            </a:r>
            <a:r>
              <a:rPr lang="en-US" dirty="0" smtClean="0">
                <a:latin typeface="Arial" panose="020B0604020202020204" pitchFamily="34" charset="0"/>
              </a:rPr>
              <a:t>. </a:t>
            </a:r>
            <a:r>
              <a:rPr lang="en-US" dirty="0" smtClean="0">
                <a:solidFill>
                  <a:srgbClr val="FF0000"/>
                </a:solidFill>
                <a:latin typeface="Arial" panose="020B0604020202020204" pitchFamily="34" charset="0"/>
                <a:cs typeface="Calibri" panose="020F0502020204030204" charset="0"/>
              </a:rPr>
              <a:t>The hyperfine structure of the most prominent lines of rhenium permits to use all components, as separate prominent lines and the spectral interferences were circumvented. </a:t>
            </a:r>
            <a:endParaRPr lang="en-US" dirty="0" smtClean="0">
              <a:solidFill>
                <a:srgbClr val="FF0000"/>
              </a:solidFill>
              <a:latin typeface="Arial" panose="020B0604020202020204" pitchFamily="34" charset="0"/>
            </a:endParaRPr>
          </a:p>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08514617-9600-412F-A968-DAD36EEA972C}" type="slidenum">
              <a:rPr lang="en-US" smtClean="0"/>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ln>
        </p:spPr>
      </p:sp>
      <p:sp>
        <p:nvSpPr>
          <p:cNvPr id="29699" name="Notes Placeholder 2"/>
          <p:cNvSpPr>
            <a:spLocks noGrp="1"/>
          </p:cNvSpPr>
          <p:nvPr>
            <p:ph type="body" idx="1"/>
          </p:nvPr>
        </p:nvSpPr>
        <p:spPr bwMode="auto">
          <a:noFill/>
        </p:spPr>
        <p:txBody>
          <a:bodyPr wrap="square" numCol="1" anchor="t" anchorCtr="0" compatLnSpc="1"/>
          <a:lstStyle/>
          <a:p>
            <a:pPr eaLnBrk="1" hangingPunct="1">
              <a:spcBef>
                <a:spcPct val="0"/>
              </a:spcBef>
            </a:pPr>
            <a:r>
              <a:rPr lang="en-US" dirty="0" smtClean="0">
                <a:latin typeface="Arial" panose="020B0604020202020204" pitchFamily="34" charset="0"/>
              </a:rPr>
              <a:t>The Q-values was used for quantification of the different types of spectral interferences in the presence of complex matrix containing  Mo, Al, Ti, Fe, Mg, Ca and Cu. The concept of “true detection limits” is defined by Eq.2 and was used for optimum line selection. The optimum line selection implies the choice of the prominent lines  with lowest line interference and (wing) background interference in the presence of the complex matrix.</a:t>
            </a:r>
            <a:endParaRPr lang="en-US" dirty="0" smtClean="0">
              <a:latin typeface="Arial" panose="020B0604020202020204" pitchFamily="34" charset="0"/>
            </a:endParaRPr>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D57C6E4D-D851-43CC-89BE-6ADAF5717116}" type="slidenum">
              <a:rPr lang="en-US" smtClean="0"/>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ln>
        </p:spPr>
      </p:sp>
      <p:sp>
        <p:nvSpPr>
          <p:cNvPr id="30723" name="Notes Placeholder 2"/>
          <p:cNvSpPr>
            <a:spLocks noGrp="1"/>
          </p:cNvSpPr>
          <p:nvPr>
            <p:ph type="body" idx="1"/>
          </p:nvPr>
        </p:nvSpPr>
        <p:spPr bwMode="auto">
          <a:noFill/>
        </p:spPr>
        <p:txBody>
          <a:bodyPr wrap="square" numCol="1" anchor="t" anchorCtr="0" compatLnSpc="1"/>
          <a:lstStyle/>
          <a:p>
            <a:r>
              <a:rPr lang="en-US" dirty="0" smtClean="0"/>
              <a:t>Comparison between  </a:t>
            </a:r>
            <a:r>
              <a:rPr lang="pt-BR" dirty="0" smtClean="0">
                <a:solidFill>
                  <a:srgbClr val="0070C0"/>
                </a:solidFill>
                <a:latin typeface="Arial" panose="020B0604020202020204" pitchFamily="34" charset="0"/>
              </a:rPr>
              <a:t>radial viewing 40.68 MHz ICP with high resolution and </a:t>
            </a:r>
            <a:r>
              <a:rPr lang="en-US" dirty="0" smtClean="0">
                <a:solidFill>
                  <a:srgbClr val="A11F63"/>
                </a:solidFill>
                <a:latin typeface="Arial" panose="020B0604020202020204" pitchFamily="34" charset="0"/>
              </a:rPr>
              <a:t>axial viewing 27.12 MHz ICP with middle resolution</a:t>
            </a:r>
            <a:r>
              <a:rPr lang="en-US" dirty="0" smtClean="0">
                <a:solidFill>
                  <a:srgbClr val="00B050"/>
                </a:solidFill>
                <a:latin typeface="Arial" panose="020B0604020202020204" pitchFamily="34" charset="0"/>
              </a:rPr>
              <a:t> is shown.</a:t>
            </a:r>
            <a:endParaRPr lang="en-US" dirty="0" smtClean="0">
              <a:solidFill>
                <a:srgbClr val="00B050"/>
              </a:solidFill>
              <a:latin typeface="Arial" panose="020B0604020202020204" pitchFamily="34" charset="0"/>
            </a:endParaRPr>
          </a:p>
          <a:p>
            <a:endParaRPr lang="en-US" dirty="0" smtClean="0"/>
          </a:p>
        </p:txBody>
      </p:sp>
      <p:sp>
        <p:nvSpPr>
          <p:cNvPr id="4" name="Slide Number Placeholder 3"/>
          <p:cNvSpPr>
            <a:spLocks noGrp="1"/>
          </p:cNvSpPr>
          <p:nvPr>
            <p:ph type="sldNum" sz="quarter" idx="5"/>
          </p:nvPr>
        </p:nvSpPr>
        <p:spPr/>
        <p:txBody>
          <a:bodyPr/>
          <a:lstStyle/>
          <a:p>
            <a:pPr>
              <a:defRPr/>
            </a:pPr>
            <a:fld id="{888F8F02-DE0B-4102-A179-F44A35F4B792}"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g-BG" dirty="0" smtClean="0"/>
              <a:t>Спектр пречения при аксиалана плазма са по-високи, по литерат данни, но не са</a:t>
            </a:r>
            <a:r>
              <a:rPr lang="bg-BG" baseline="0" dirty="0" smtClean="0"/>
              <a:t> дадени количествени данни</a:t>
            </a:r>
            <a:endParaRPr lang="bg-BG" dirty="0"/>
          </a:p>
        </p:txBody>
      </p:sp>
      <p:sp>
        <p:nvSpPr>
          <p:cNvPr id="4" name="Slide Number Placeholder 3"/>
          <p:cNvSpPr>
            <a:spLocks noGrp="1"/>
          </p:cNvSpPr>
          <p:nvPr>
            <p:ph type="sldNum" sz="quarter" idx="10"/>
          </p:nvPr>
        </p:nvSpPr>
        <p:spPr/>
        <p:txBody>
          <a:bodyPr/>
          <a:lstStyle/>
          <a:p>
            <a:fld id="{65C8679B-C345-4917-AFE0-FA3C24E0E085}" type="slidenum">
              <a:rPr lang="bg-BG" smtClean="0"/>
            </a:fld>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b="1"/>
              <a:t>Следва кратко резюме на настоящата работа</a:t>
            </a:r>
            <a:endParaRPr lang="en-US" altLang="en-US" b="1"/>
          </a:p>
          <a:p>
            <a:r>
              <a:rPr lang="en-US" altLang="en-US"/>
              <a:t>Изследвани са възможностите на оптичната емисионна спектрометрия с индуктивно свързана плазма с висока разделителна способност при определяне на рений в молибденови и медни концентрати.</a:t>
            </a:r>
            <a:endParaRPr lang="en-US" altLang="en-US"/>
          </a:p>
          <a:p>
            <a:r>
              <a:rPr lang="en-US" altLang="en-US"/>
              <a:t> Регистрирана е хиперфина структура на спектралните линии на рения Re II 197.248, Re II 221.426 и Re II 227.525 nm. Отделните и компоненти са използвани като самостоятелни аналитични линии, което минимизира спектралните пречения при сложна матрица съдържаща: елементите Mo, Al, Ti, Fe, Mg, Ca и Cu характерни за медните и молибденови концентрати. </a:t>
            </a:r>
            <a:endParaRPr lang="en-US" altLang="en-US"/>
          </a:p>
          <a:p>
            <a:r>
              <a:rPr lang="en-US" altLang="en-US"/>
              <a:t>Пробите са подготвени чрез микровълнова киселинна минерализация, </a:t>
            </a:r>
            <a:r>
              <a:rPr lang="en-US" altLang="en-US" b="1"/>
              <a:t>а точността и прецизността на метода са потвърдени посредством сертифицирани референтни материали. </a:t>
            </a:r>
            <a:endParaRPr lang="en-US" altLang="en-US" b="1"/>
          </a:p>
          <a:p>
            <a:r>
              <a:rPr lang="en-US" altLang="en-US" b="1"/>
              <a:t>Направено е и сравнение с рентгенова флуоресценция с пълно отражение (TRXRF).</a:t>
            </a:r>
            <a:endParaRPr lang="en-US" alt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b="1"/>
              <a:t>Аналитичните експериментите бяха проведени със спектрометър с високо разделяне от 5 pm</a:t>
            </a:r>
            <a:r>
              <a:rPr lang="en-US" altLang="en-US"/>
              <a:t>-</a:t>
            </a:r>
            <a:r>
              <a:rPr lang="en-US" altLang="en-US">
                <a:sym typeface="+mn-ea"/>
              </a:rPr>
              <a:t>ULTIMA 2.</a:t>
            </a:r>
            <a:r>
              <a:rPr lang="en-US" altLang="en-US"/>
              <a:t> </a:t>
            </a:r>
            <a:r>
              <a:rPr lang="bg-BG" altLang="en-US"/>
              <a:t>на фирмата </a:t>
            </a:r>
            <a:r>
              <a:rPr lang="en-US" altLang="en-US"/>
              <a:t>Jobin</a:t>
            </a:r>
            <a:r>
              <a:rPr lang="en-US" altLang="en-US"/>
              <a:t> </a:t>
            </a:r>
            <a:r>
              <a:rPr lang="en-US" altLang="en-US"/>
              <a:t>Yvon, </a:t>
            </a:r>
            <a:endParaRPr lang="en-US" altLang="en-US"/>
          </a:p>
          <a:p>
            <a:r>
              <a:rPr lang="bg-BG" altLang="en-US"/>
              <a:t>С</a:t>
            </a:r>
            <a:r>
              <a:rPr lang="en-US" altLang="en-US"/>
              <a:t>истема</a:t>
            </a:r>
            <a:r>
              <a:rPr lang="bg-BG" altLang="en-US"/>
              <a:t>та е</a:t>
            </a:r>
            <a:r>
              <a:rPr lang="en-US" altLang="en-US"/>
              <a:t> с радиално наблюдение и честота на индуктивно свързаната плазма - 40,68 MHz, </a:t>
            </a: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pPr marL="0" indent="457200" algn="l">
              <a:buNone/>
            </a:pPr>
            <a:r>
              <a:rPr lang="en-US" altLang="en-US">
                <a:latin typeface="Arial Narrow" panose="020B0606020202030204" charset="0"/>
                <a:cs typeface="Arial Narrow" panose="020B0606020202030204" charset="0"/>
                <a:sym typeface="+mn-ea"/>
              </a:rPr>
              <a:t>Количествената оценка за вида и големината на спектралните пречения е получена чрез сканиране на дължините на вълните около най-чувствителните аналитични линии на </a:t>
            </a:r>
            <a:r>
              <a:rPr lang="de-DE" altLang="en-US">
                <a:latin typeface="Calibri" panose="020F0502020204030204" charset="0"/>
                <a:cs typeface="Arial Narrow" panose="020B0606020202030204" charset="0"/>
                <a:sym typeface="+mn-ea"/>
              </a:rPr>
              <a:t>Re </a:t>
            </a:r>
            <a:r>
              <a:rPr lang="en-US" altLang="en-US">
                <a:latin typeface="Arial Narrow" panose="020B0606020202030204" charset="0"/>
                <a:cs typeface="Arial Narrow" panose="020B0606020202030204" charset="0"/>
                <a:sym typeface="+mn-ea"/>
              </a:rPr>
              <a:t>в присъствието на</a:t>
            </a:r>
            <a:r>
              <a:rPr lang="en-US" altLang="en-US">
                <a:latin typeface="Arial Narrow" panose="020B0606020202030204" charset="0"/>
                <a:cs typeface="Arial Narrow" panose="020B0606020202030204" charset="0"/>
                <a:sym typeface="+mn-ea"/>
              </a:rPr>
              <a:t> пречещи</a:t>
            </a:r>
            <a:r>
              <a:rPr lang="bg-BG" altLang="en-US">
                <a:latin typeface="Arial Narrow" panose="020B0606020202030204" charset="0"/>
                <a:cs typeface="Arial Narrow" panose="020B0606020202030204" charset="0"/>
                <a:sym typeface="+mn-ea"/>
              </a:rPr>
              <a:t>те</a:t>
            </a:r>
            <a:r>
              <a:rPr lang="en-US" altLang="en-US">
                <a:latin typeface="Arial Narrow" panose="020B0606020202030204" charset="0"/>
                <a:cs typeface="Arial Narrow" panose="020B0606020202030204" charset="0"/>
                <a:sym typeface="+mn-ea"/>
              </a:rPr>
              <a:t> елементи</a:t>
            </a:r>
            <a:r>
              <a:rPr lang="bg-BG" altLang="en-US">
                <a:latin typeface="Arial Narrow" panose="020B0606020202030204" charset="0"/>
                <a:cs typeface="Arial Narrow" panose="020B0606020202030204" charset="0"/>
                <a:sym typeface="+mn-ea"/>
              </a:rPr>
              <a:t> </a:t>
            </a:r>
            <a:r>
              <a:rPr lang="en-US" altLang="en-US">
                <a:latin typeface="Arial Narrow" panose="020B0606020202030204" charset="0"/>
                <a:cs typeface="Arial Narrow" panose="020B0606020202030204" charset="0"/>
                <a:sym typeface="+mn-ea"/>
              </a:rPr>
              <a:t>поотделно</a:t>
            </a:r>
            <a:r>
              <a:rPr lang="de-DE" altLang="en-US">
                <a:latin typeface="Calibri" panose="020F0502020204030204" charset="0"/>
                <a:cs typeface="Arial Narrow" panose="020B0606020202030204" charset="0"/>
                <a:sym typeface="+mn-ea"/>
              </a:rPr>
              <a:t>:</a:t>
            </a:r>
            <a:endParaRPr lang="de-DE" altLang="en-US">
              <a:latin typeface="Calibri" panose="020F0502020204030204" charset="0"/>
              <a:cs typeface="Arial Narrow" panose="020B0606020202030204" charset="0"/>
              <a:sym typeface="+mn-ea"/>
            </a:endParaRPr>
          </a:p>
          <a:p>
            <a:pPr marL="0" indent="457200" algn="l">
              <a:buNone/>
            </a:pPr>
            <a:r>
              <a:rPr lang="bg-BG" altLang="en-US">
                <a:latin typeface="Arial Narrow" panose="020B0606020202030204" charset="0"/>
                <a:cs typeface="Arial Narrow" panose="020B0606020202030204" charset="0"/>
                <a:sym typeface="+mn-ea"/>
              </a:rPr>
              <a:t>Те са с концентрация от </a:t>
            </a:r>
            <a:r>
              <a:rPr lang="en-US" altLang="en-US">
                <a:latin typeface="Arial Narrow" panose="020B0606020202030204" charset="0"/>
                <a:cs typeface="Arial Narrow" panose="020B0606020202030204" charset="0"/>
                <a:sym typeface="+mn-ea"/>
              </a:rPr>
              <a:t>2000 µg/mL</a:t>
            </a:r>
            <a:r>
              <a:rPr lang="bg-BG" altLang="en-US">
                <a:latin typeface="Arial Narrow" panose="020B0606020202030204" charset="0"/>
                <a:cs typeface="Arial Narrow" panose="020B0606020202030204" charset="0"/>
                <a:sym typeface="+mn-ea"/>
              </a:rPr>
              <a:t> - </a:t>
            </a:r>
            <a:r>
              <a:rPr lang="en-US" altLang="en-US">
                <a:latin typeface="Arial Narrow" panose="020B0606020202030204" charset="0"/>
                <a:cs typeface="Arial Narrow" panose="020B0606020202030204" charset="0"/>
                <a:sym typeface="+mn-ea"/>
              </a:rPr>
              <a:t>Mo, Al, Ti, Fe, Mg, Ca и Cu</a:t>
            </a:r>
            <a:r>
              <a:rPr lang="bg-BG" altLang="en-US">
                <a:latin typeface="Arial Narrow" panose="020B0606020202030204" charset="0"/>
                <a:cs typeface="Arial Narrow" panose="020B0606020202030204" charset="0"/>
                <a:sym typeface="+mn-ea"/>
              </a:rPr>
              <a:t>.</a:t>
            </a:r>
            <a:endParaRPr lang="bg-BG" altLang="en-US">
              <a:latin typeface="Arial Narrow" panose="020B0606020202030204" charset="0"/>
              <a:cs typeface="Arial Narrow" panose="020B0606020202030204" charset="0"/>
            </a:endParaRPr>
          </a:p>
          <a:p>
            <a:r>
              <a:rPr lang="en-US" altLang="en-US" b="1">
                <a:highlight>
                  <a:srgbClr val="FF00FF"/>
                </a:highlight>
              </a:rPr>
              <a:t>За количествено определяне на спектралните пречения е приложена Q-концепцията на Boumans и Vrakking в присъствието на много-компонентна матрица .</a:t>
            </a:r>
            <a:endParaRPr lang="en-US" altLang="en-US" b="1">
              <a:highlight>
                <a:srgbClr val="FF00FF"/>
              </a:highlight>
            </a:endParaRPr>
          </a:p>
          <a:p>
            <a:r>
              <a:rPr lang="en-US" altLang="en-US" b="1"/>
              <a:t>Q- стойностите за пречене от матрични линии и стойностите за пречене от крила на матрични линии, </a:t>
            </a:r>
            <a:endParaRPr lang="en-US" altLang="en-US" b="1"/>
          </a:p>
          <a:p>
            <a:r>
              <a:rPr lang="en-US" altLang="en-US" b="1"/>
              <a:t>се изразяват като отношение на </a:t>
            </a:r>
            <a:endParaRPr lang="en-US" altLang="en-US" b="1"/>
          </a:p>
          <a:p>
            <a:r>
              <a:rPr lang="en-US" altLang="en-US" b="1"/>
              <a:t>чувствителностите на </a:t>
            </a:r>
            <a:r>
              <a:rPr lang="en-US" altLang="en-US" b="1">
                <a:highlight>
                  <a:srgbClr val="FF00FF"/>
                </a:highlight>
              </a:rPr>
              <a:t>пречещите сигнали от матричните компоненти </a:t>
            </a:r>
            <a:r>
              <a:rPr lang="en-US" altLang="en-US">
                <a:highlight>
                  <a:srgbClr val="FF00FF"/>
                </a:highlight>
              </a:rPr>
              <a:t>и ч</a:t>
            </a:r>
            <a:r>
              <a:rPr lang="en-US" altLang="en-US" b="1">
                <a:highlight>
                  <a:srgbClr val="FF00FF"/>
                </a:highlight>
              </a:rPr>
              <a:t>увствителността аналитичната линия.</a:t>
            </a:r>
            <a:endParaRPr lang="en-US" altLang="en-US" b="1">
              <a:highlight>
                <a:srgbClr val="FF00FF"/>
              </a:highlight>
            </a:endParaRPr>
          </a:p>
          <a:p>
            <a:r>
              <a:rPr lang="en-US" altLang="en-US">
                <a:highlight>
                  <a:srgbClr val="FF00FF"/>
                </a:highlight>
              </a:rPr>
              <a:t>Те се използват за:</a:t>
            </a:r>
            <a:endParaRPr lang="en-US" altLang="en-US">
              <a:highlight>
                <a:srgbClr val="FF00FF"/>
              </a:highlight>
            </a:endParaRPr>
          </a:p>
          <a:p>
            <a:r>
              <a:rPr lang="en-US" altLang="en-US" b="1">
                <a:highlight>
                  <a:srgbClr val="FF00FF"/>
                </a:highlight>
              </a:rPr>
              <a:t>1.Опимален избор на аналитични линии;</a:t>
            </a:r>
            <a:endParaRPr lang="en-US" altLang="en-US" b="1">
              <a:highlight>
                <a:srgbClr val="FF00FF"/>
              </a:highlight>
            </a:endParaRPr>
          </a:p>
          <a:p>
            <a:r>
              <a:rPr lang="bg-BG" altLang="en-US" b="1">
                <a:highlight>
                  <a:srgbClr val="FF00FF"/>
                </a:highlight>
              </a:rPr>
              <a:t>2. </a:t>
            </a:r>
            <a:r>
              <a:rPr lang="en-US" altLang="en-US" b="1">
                <a:highlight>
                  <a:srgbClr val="FF00FF"/>
                </a:highlight>
              </a:rPr>
              <a:t>изчисляване на границите на откриване</a:t>
            </a:r>
            <a:endParaRPr lang="en-US" altLang="en-US" b="1">
              <a:highlight>
                <a:srgbClr val="FF00FF"/>
              </a:highlight>
            </a:endParaRPr>
          </a:p>
          <a:p>
            <a:r>
              <a:rPr lang="en-US" altLang="en-US">
                <a:highlight>
                  <a:srgbClr val="FF00FF"/>
                </a:highlight>
              </a:rPr>
              <a:t>Границите на откриване в чисти разтвори следват 2 критерия на Кайзер за индуктивно свързаната плазма и се дефинират с уравнение. </a:t>
            </a:r>
            <a:endParaRPr lang="en-US" altLang="en-US">
              <a:highlight>
                <a:srgbClr val="FF00FF"/>
              </a:highlight>
            </a:endParaRPr>
          </a:p>
          <a:p>
            <a:r>
              <a:rPr lang="en-US" altLang="en-US">
                <a:highlight>
                  <a:srgbClr val="FF00FF"/>
                </a:highlight>
              </a:rPr>
              <a:t>Истинските граници на откриване за еднокомпонентна и многокомпонентна матрица се дефинират с уравнения</a:t>
            </a:r>
            <a:r>
              <a:rPr lang="en-US" altLang="en-US"/>
              <a:t> .</a:t>
            </a: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bg-BG" altLang="en-US" b="1">
                <a:highlight>
                  <a:srgbClr val="FF00FF"/>
                </a:highlight>
              </a:rPr>
              <a:t>За провеждане на анализа е необходимо пробите да бъдат приведени в разтвор. </a:t>
            </a:r>
            <a:r>
              <a:rPr lang="en-US" altLang="en-US" b="1"/>
              <a:t>Разлагането на пробите е проведено с микровълнова система за киселинна минерализация</a:t>
            </a:r>
            <a:endParaRPr lang="en-US" altLang="en-US" b="1"/>
          </a:p>
          <a:p>
            <a:r>
              <a:rPr lang="bg-BG" altLang="en-US" b="1"/>
              <a:t>стъпките са описани по-долу</a:t>
            </a:r>
            <a:endParaRPr lang="en-US" altLang="en-US" b="1"/>
          </a:p>
          <a:p>
            <a:r>
              <a:rPr lang="en-US" altLang="en-US" b="1"/>
              <a:t>Тук трябва да подчертая, че </a:t>
            </a:r>
            <a:endParaRPr lang="en-US" altLang="en-US" b="1"/>
          </a:p>
          <a:p>
            <a:r>
              <a:rPr lang="en-US" altLang="en-US"/>
              <a:t>Тази процедура се извършва в затворена система, което позволява да се елиминират загубите </a:t>
            </a:r>
            <a:r>
              <a:rPr lang="bg-BG" altLang="en-US"/>
              <a:t>от летливи съединения на </a:t>
            </a:r>
            <a:r>
              <a:rPr lang="en-US" altLang="en-US"/>
              <a:t>рени</a:t>
            </a:r>
            <a:r>
              <a:rPr lang="bg-BG" altLang="en-US"/>
              <a:t>й</a:t>
            </a:r>
            <a:r>
              <a:rPr lang="en-US" altLang="en-US"/>
              <a:t>.</a:t>
            </a:r>
            <a:endParaRPr lang="en-US" altLang="en-US"/>
          </a:p>
          <a:p>
            <a:r>
              <a:rPr lang="en-US" altLang="en-US"/>
              <a:t>Крайният разтвор на пробата съдържа всички компоненти на матрицата, което означава, че спектралните пречения върху аналитични линии на рения </a:t>
            </a:r>
            <a:r>
              <a:rPr lang="en-US" altLang="en-US" b="1"/>
              <a:t>не могат да бъдат пренебрегнати.</a:t>
            </a:r>
            <a:r>
              <a:rPr lang="en-US" altLang="en-US"/>
              <a:t> Тъй като те имат критично значение за точността на аналитичните резултати. </a:t>
            </a:r>
            <a:endParaRPr lang="en-US" altLang="en-US"/>
          </a:p>
          <a:p>
            <a:r>
              <a:rPr lang="bg-BG" altLang="en-US" b="1"/>
              <a:t> </a:t>
            </a:r>
            <a:r>
              <a:rPr lang="en-US" altLang="en-US" b="1"/>
              <a:t>Сертифицираните стандартни образци</a:t>
            </a:r>
            <a:r>
              <a:rPr lang="en-US" altLang="en-US"/>
              <a:t>  за молибденов и меден концентрат са показани по-долу</a:t>
            </a:r>
            <a:r>
              <a:rPr lang="bg-BG" altLang="en-US"/>
              <a:t>, като те осигуряват точността на получените данни.</a:t>
            </a:r>
            <a:endParaRPr lang="bg-BG"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bg-BG" altLang="en-US"/>
              <a:t>Преминавам към </a:t>
            </a:r>
            <a:r>
              <a:rPr lang="en-US" altLang="en-US"/>
              <a:t>Резултати и дискусия</a:t>
            </a:r>
            <a:endParaRPr lang="en-US" altLang="en-US"/>
          </a:p>
          <a:p>
            <a:r>
              <a:rPr lang="en-US" altLang="en-US"/>
              <a:t>Хиперфината структура на линиите на рения се определя от спектралните характеристики на ЕЛЕМЕНТА рений. Основното състояние на атомите </a:t>
            </a:r>
            <a:r>
              <a:rPr lang="bg-BG" altLang="en-US"/>
              <a:t>му</a:t>
            </a:r>
            <a:r>
              <a:rPr lang="en-US" altLang="en-US"/>
              <a:t> е [Xe] 4f14</a:t>
            </a:r>
            <a:r>
              <a:rPr lang="en-US" altLang="en-US"/>
              <a:t> </a:t>
            </a:r>
            <a:r>
              <a:rPr lang="en-US" altLang="en-US"/>
              <a:t>5d5</a:t>
            </a:r>
            <a:r>
              <a:rPr lang="en-US" altLang="en-US"/>
              <a:t> </a:t>
            </a:r>
            <a:r>
              <a:rPr lang="en-US" altLang="en-US"/>
              <a:t>6s2.</a:t>
            </a:r>
            <a:r>
              <a:rPr lang="en-US" altLang="en-US"/>
              <a:t> </a:t>
            </a:r>
            <a:endParaRPr lang="en-US" altLang="en-US"/>
          </a:p>
          <a:p>
            <a:r>
              <a:rPr lang="en-US" altLang="en-US">
                <a:highlight>
                  <a:srgbClr val="FF00FF"/>
                </a:highlight>
              </a:rPr>
              <a:t>Седемте валентни електрона на рения дават термини с четири мултиплетности (октети, секстети, квартети и дублети), което обуславя сложния му електронен спектър. </a:t>
            </a:r>
            <a:endParaRPr lang="en-US" altLang="en-US">
              <a:highlight>
                <a:srgbClr val="FF00FF"/>
              </a:highlight>
            </a:endParaRPr>
          </a:p>
          <a:p>
            <a:r>
              <a:rPr lang="en-US" altLang="en-US"/>
              <a:t>При условия на висока разделителна способност компонентите на хиперфината структура (HFS) са използвани като отделни аналитични линии, за да се избегнат спектралните пречения</a:t>
            </a:r>
            <a:r>
              <a:rPr lang="en-US" altLang="en-US"/>
              <a:t> </a:t>
            </a:r>
            <a:r>
              <a:rPr lang="en-US" altLang="en-US"/>
              <a:t>при определянето на рений в молибденови и медни концентрати, съдържащи сложна матрица от Mo, Al, Ti, Fe, Mg, Ca</a:t>
            </a:r>
            <a:r>
              <a:rPr lang="en-US" altLang="en-US"/>
              <a:t> </a:t>
            </a:r>
            <a:r>
              <a:rPr lang="en-US" altLang="en-US"/>
              <a:t>и Cu.</a:t>
            </a:r>
            <a:endParaRPr lang="en-US" altLang="en-US"/>
          </a:p>
          <a:p>
            <a:r>
              <a:rPr lang="en-US" altLang="en-US" b="1"/>
              <a:t>Показано е раздлянето на компоненти за три най-чувствителни линии на рения със съответните дължини на вълните.</a:t>
            </a:r>
            <a:endParaRPr lang="en-US" altLang="en-US" b="1"/>
          </a:p>
          <a:p>
            <a:r>
              <a:rPr lang="en-US" altLang="en-US"/>
              <a:t>На фигурата е представена хиперфината структура на Re II 227.525 nm е разделена на три компонента </a:t>
            </a:r>
            <a:endParaRPr lang="en-US" altLang="en-US"/>
          </a:p>
          <a:p>
            <a:r>
              <a:rPr lang="bg-BG" altLang="en-US"/>
              <a:t>В дясно виждате спектър на  </a:t>
            </a:r>
            <a:r>
              <a:rPr lang="en-US" altLang="en-US"/>
              <a:t>Re II 221.426, при която се вижда </a:t>
            </a:r>
            <a:r>
              <a:rPr lang="bg-BG" altLang="en-US"/>
              <a:t>директно съвпдение от матрична линия на </a:t>
            </a:r>
            <a:r>
              <a:rPr lang="en-US" altLang="en-US"/>
              <a:t>молибден.</a:t>
            </a:r>
            <a:endParaRPr lang="en-US" altLang="en-US"/>
          </a:p>
          <a:p>
            <a:r>
              <a:rPr lang="en-US" altLang="en-US"/>
              <a:t>Двата спектъра са получени </a:t>
            </a:r>
            <a:r>
              <a:rPr lang="bg-BG" altLang="en-US"/>
              <a:t>от спектрометър с р</a:t>
            </a:r>
            <a:r>
              <a:rPr lang="en-US" altLang="en-US"/>
              <a:t>адиално наблюдение </a:t>
            </a:r>
            <a:r>
              <a:rPr lang="bg-BG" altLang="en-US"/>
              <a:t>и</a:t>
            </a:r>
            <a:r>
              <a:rPr lang="en-US" altLang="en-US"/>
              <a:t> с честота 40.68 MHz и спектрометър Czerny-Turner със спектрална ширина </a:t>
            </a:r>
            <a:r>
              <a:rPr lang="bg-BG" altLang="en-US"/>
              <a:t>от</a:t>
            </a:r>
            <a:r>
              <a:rPr lang="en-US" altLang="en-US"/>
              <a:t> 5 pm</a:t>
            </a:r>
            <a:r>
              <a:rPr lang="bg-BG" altLang="en-US"/>
              <a:t>.</a:t>
            </a:r>
            <a:endParaRPr lang="bg-BG"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b="1"/>
              <a:t>На селдващия слайд са представени спектри, получени от два различни спектрометъра. </a:t>
            </a:r>
            <a:r>
              <a:rPr lang="en-US" altLang="en-US"/>
              <a:t>Единият с 5 пм разделитрелна способност и другият с 8 пм пиксел разделителна способност.  </a:t>
            </a:r>
            <a:endParaRPr lang="en-US" altLang="en-US"/>
          </a:p>
          <a:p>
            <a:r>
              <a:rPr lang="en-US" altLang="en-US"/>
              <a:t>При използване на спектометър с висока разделителна способност (5pm) Спектър около аналитичната линия на рений Re II 227.525 nm, показва свръхфинна структура. </a:t>
            </a:r>
            <a:endParaRPr lang="en-US" altLang="en-US"/>
          </a:p>
          <a:p>
            <a:r>
              <a:rPr lang="en-US" altLang="en-US" b="1"/>
              <a:t>За 27 MHz с аксиално наблюдение и пиксел разделителна способност от 8 pm НЕ е регистрирана такава структура.</a:t>
            </a:r>
            <a:endParaRPr lang="en-US" altLang="en-US" b="1"/>
          </a:p>
          <a:p>
            <a:r>
              <a:rPr lang="en-US" altLang="en-US" b="1"/>
              <a:t>За линията на Ре 221нм и при двата спектрометъра се вижда директното съвпадение на линия на матричният елемент Мо. </a:t>
            </a:r>
            <a:endParaRPr lang="en-US" alt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bg-BG" altLang="en-US" b="1"/>
              <a:t>Продължавам със </a:t>
            </a:r>
            <a:r>
              <a:rPr lang="en-US" altLang="en-US" b="1"/>
              <a:t>Сравняване на Q-стойностите за пречене от линии и крила от линии за пречещи елементи Mo Fe и Cu отново за два спектрометъра </a:t>
            </a:r>
            <a:endParaRPr lang="en-US" altLang="en-US"/>
          </a:p>
          <a:p>
            <a:r>
              <a:rPr lang="en-US" altLang="en-US">
                <a:highlight>
                  <a:srgbClr val="FF00FF"/>
                </a:highlight>
              </a:rPr>
              <a:t>в зависимост от:</a:t>
            </a:r>
            <a:endParaRPr lang="en-US" altLang="en-US">
              <a:highlight>
                <a:srgbClr val="FF00FF"/>
              </a:highlight>
            </a:endParaRPr>
          </a:p>
          <a:p>
            <a:r>
              <a:rPr lang="en-US" altLang="en-US" b="1">
                <a:highlight>
                  <a:srgbClr val="FF00FF"/>
                </a:highlight>
              </a:rPr>
              <a:t>честотата на плазмата</a:t>
            </a:r>
            <a:r>
              <a:rPr lang="en-US" altLang="en-US"/>
              <a:t> (27.12 MHz и 40. 68 MHz) и</a:t>
            </a:r>
            <a:endParaRPr lang="en-US" altLang="en-US"/>
          </a:p>
          <a:p>
            <a:r>
              <a:rPr lang="en-US" altLang="en-US"/>
              <a:t> </a:t>
            </a:r>
            <a:r>
              <a:rPr lang="en-US" altLang="en-US" b="1">
                <a:highlight>
                  <a:srgbClr val="FF00FF"/>
                </a:highlight>
              </a:rPr>
              <a:t>вида на наблюдение на плазмата</a:t>
            </a:r>
            <a:r>
              <a:rPr lang="en-US" altLang="en-US"/>
              <a:t> (радиално или аксиално), от </a:t>
            </a:r>
            <a:r>
              <a:rPr lang="en-US" altLang="en-US" b="1">
                <a:highlight>
                  <a:srgbClr val="FF00FF"/>
                </a:highlight>
              </a:rPr>
              <a:t>вида на спектрометъра</a:t>
            </a:r>
            <a:r>
              <a:rPr lang="en-US" altLang="en-US"/>
              <a:t> (едновременен или последователен) и неговата </a:t>
            </a:r>
            <a:r>
              <a:rPr lang="en-US" altLang="en-US" b="1">
                <a:highlight>
                  <a:srgbClr val="FF00FF"/>
                </a:highlight>
              </a:rPr>
              <a:t>разделителна способност</a:t>
            </a:r>
            <a:r>
              <a:rPr lang="en-US" altLang="en-US">
                <a:highlight>
                  <a:srgbClr val="FF00FF"/>
                </a:highlight>
              </a:rPr>
              <a:t> (висока или средна)</a:t>
            </a:r>
            <a:r>
              <a:rPr lang="en-US" altLang="en-US"/>
              <a:t> какато и от </a:t>
            </a:r>
            <a:r>
              <a:rPr lang="en-US" altLang="en-US" b="1">
                <a:highlight>
                  <a:srgbClr val="FF00FF"/>
                </a:highlight>
              </a:rPr>
              <a:t>вида на детектора</a:t>
            </a:r>
            <a:r>
              <a:rPr lang="en-US" altLang="en-US"/>
              <a:t> (фотоумножител или CCD).</a:t>
            </a:r>
            <a:endParaRPr lang="en-US" altLang="en-US"/>
          </a:p>
          <a:p>
            <a:r>
              <a:rPr lang="en-US" altLang="en-US"/>
              <a:t>Q-стойностите отчитат количествено степента на спектралните пречения от матричните компоненти. </a:t>
            </a:r>
            <a:endParaRPr lang="en-US" altLang="en-US"/>
          </a:p>
          <a:p>
            <a:r>
              <a:rPr lang="bg-BG" altLang="en-US" b="1">
                <a:sym typeface="+mn-ea"/>
              </a:rPr>
              <a:t>П</a:t>
            </a:r>
            <a:r>
              <a:rPr lang="en-US" altLang="en-US" b="1">
                <a:sym typeface="+mn-ea"/>
              </a:rPr>
              <a:t>о-ниски стойности</a:t>
            </a:r>
            <a:r>
              <a:rPr lang="bg-BG" altLang="en-US" b="1">
                <a:sym typeface="+mn-ea"/>
              </a:rPr>
              <a:t> са </a:t>
            </a:r>
            <a:r>
              <a:rPr lang="en-US" altLang="en-US" b="1"/>
              <a:t>Измерени  при спектрометъра с по-висока спектрална разделителна способност. </a:t>
            </a:r>
            <a:endParaRPr lang="en-US" altLang="en-US" b="1"/>
          </a:p>
          <a:p>
            <a:r>
              <a:rPr lang="en-US" altLang="en-US" b="1"/>
              <a:t>Линията с дължина на вълната Re II 197.</a:t>
            </a:r>
            <a:r>
              <a:rPr lang="en-US" altLang="en-US"/>
              <a:t>251 nm е повлияна от пречения в присъствието на Mo. Тя </a:t>
            </a:r>
            <a:r>
              <a:rPr lang="en-US" altLang="en-US" b="1"/>
              <a:t>не може</a:t>
            </a:r>
            <a:r>
              <a:rPr lang="en-US" altLang="en-US"/>
              <a:t> да се използва като аналитична линия при определяне на рений в молибденов концентрат, но мож</a:t>
            </a:r>
            <a:r>
              <a:rPr lang="bg-BG" altLang="en-US"/>
              <a:t>е</a:t>
            </a:r>
            <a:r>
              <a:rPr lang="en-US" altLang="en-US"/>
              <a:t> да се използва при наличие на мед като пречещ елемент .</a:t>
            </a:r>
            <a:endParaRPr lang="en-US" altLang="en-US"/>
          </a:p>
          <a:p>
            <a:r>
              <a:rPr lang="en-US" altLang="en-US"/>
              <a:t>За  Re II 221.432 nm е </a:t>
            </a:r>
            <a:r>
              <a:rPr lang="en-US" altLang="en-US" b="1"/>
              <a:t>повлияна от пречения в присъствието на Mo и Cu</a:t>
            </a:r>
            <a:r>
              <a:rPr lang="en-US" altLang="en-US"/>
              <a:t>. </a:t>
            </a:r>
            <a:r>
              <a:rPr lang="en-US" altLang="en-US" b="1"/>
              <a:t>И не е подходяща както за молибденови така и за медни концентрати.</a:t>
            </a:r>
            <a:endParaRPr lang="en-US" altLang="en-US" b="1"/>
          </a:p>
          <a:p>
            <a:r>
              <a:rPr lang="en-US" altLang="en-US"/>
              <a:t>Re II 227.534 nm е </a:t>
            </a:r>
            <a:r>
              <a:rPr lang="en-US" altLang="en-US" b="1"/>
              <a:t>повлияна от пречения в присъствието на Fe</a:t>
            </a:r>
            <a:r>
              <a:rPr lang="en-US" altLang="en-US"/>
              <a:t>.</a:t>
            </a: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bg-BG" altLang="en-US" b="1"/>
              <a:t>Ще представя </a:t>
            </a:r>
            <a:r>
              <a:rPr lang="en-US" altLang="en-US" b="1"/>
              <a:t>Определяне</a:t>
            </a:r>
            <a:r>
              <a:rPr lang="bg-BG" altLang="en-US" b="1"/>
              <a:t>то </a:t>
            </a:r>
            <a:r>
              <a:rPr lang="en-US" altLang="en-US" b="1"/>
              <a:t>на </a:t>
            </a:r>
            <a:r>
              <a:rPr lang="de-DE" altLang="en-US" b="1">
                <a:latin typeface="Calibri" panose="020F0502020204030204" charset="0"/>
              </a:rPr>
              <a:t>Re</a:t>
            </a:r>
            <a:r>
              <a:rPr lang="en-US" altLang="en-US" b="1"/>
              <a:t> в</a:t>
            </a:r>
            <a:r>
              <a:rPr lang="en-US" altLang="en-US"/>
              <a:t> медни и молибденови концентрати</a:t>
            </a:r>
            <a:endParaRPr lang="en-US" altLang="en-US"/>
          </a:p>
          <a:p>
            <a:r>
              <a:rPr lang="bg-BG" altLang="en-US" b="1"/>
              <a:t>В таблиците са показани </a:t>
            </a:r>
            <a:r>
              <a:rPr lang="en-US" altLang="en-US"/>
              <a:t>Избраните аналитични линии и </a:t>
            </a:r>
            <a:r>
              <a:rPr lang="en-US" altLang="en-US" b="1"/>
              <a:t>границите откриване по отношение на разтворените вещества</a:t>
            </a:r>
            <a:r>
              <a:rPr lang="en-US" altLang="en-US"/>
              <a:t> при определянето на рений в медни и молибденови концентрати са представени </a:t>
            </a:r>
            <a:endParaRPr lang="en-US" altLang="en-US"/>
          </a:p>
          <a:p>
            <a:r>
              <a:rPr lang="en-US" altLang="en-US"/>
              <a:t>Таблиците съдържат резултатите от анализа на рений в сертифицирани стандартни материали съответно „SRM 332 - меден концентрат </a:t>
            </a:r>
            <a:endParaRPr lang="en-US" altLang="en-US"/>
          </a:p>
          <a:p>
            <a:r>
              <a:rPr lang="en-US" altLang="en-US"/>
              <a:t>, както и в SRM „CGL-202“ - молибденов концентрат . </a:t>
            </a:r>
            <a:endParaRPr lang="en-US" altLang="en-US"/>
          </a:p>
          <a:p>
            <a:r>
              <a:rPr lang="en-US" altLang="en-US" b="1">
                <a:highlight>
                  <a:srgbClr val="FF00FF"/>
                </a:highlight>
              </a:rPr>
              <a:t>Съдържанието на рений, е представено чрез средни стойности X за n = 6 повторения, с  доверителен интервал на средната стойност ΔX при статистическа сигурност P = 95% и f = n − 1 = 5</a:t>
            </a:r>
            <a:r>
              <a:rPr lang="en-US" altLang="en-US">
                <a:highlight>
                  <a:srgbClr val="FF00FF"/>
                </a:highlight>
              </a:rPr>
              <a:t> степени на свобода. </a:t>
            </a:r>
            <a:endParaRPr lang="en-US" altLang="en-US">
              <a:highlight>
                <a:srgbClr val="FF00FF"/>
              </a:highlight>
            </a:endParaRPr>
          </a:p>
          <a:p>
            <a:r>
              <a:rPr lang="en-US" altLang="en-US">
                <a:highlight>
                  <a:srgbClr val="FF00FF"/>
                </a:highlight>
              </a:rPr>
              <a:t>При прилагане на </a:t>
            </a:r>
            <a:r>
              <a:rPr lang="en-US" altLang="en-US" b="1">
                <a:highlight>
                  <a:srgbClr val="FF00FF"/>
                </a:highlight>
              </a:rPr>
              <a:t>t-критерия критерия на Стюдент</a:t>
            </a:r>
            <a:r>
              <a:rPr lang="en-US" altLang="en-US">
                <a:highlight>
                  <a:srgbClr val="FF00FF"/>
                </a:highlight>
              </a:rPr>
              <a:t> не са установени </a:t>
            </a:r>
            <a:r>
              <a:rPr lang="en-US" altLang="en-US" b="1">
                <a:highlight>
                  <a:srgbClr val="FF00FF"/>
                </a:highlight>
              </a:rPr>
              <a:t>статистически значими различия между експериментално получените резултати и сертифицираните</a:t>
            </a:r>
            <a:r>
              <a:rPr lang="en-US" altLang="en-US">
                <a:highlight>
                  <a:srgbClr val="FF00FF"/>
                </a:highlight>
              </a:rPr>
              <a:t> стойности .</a:t>
            </a:r>
            <a:endParaRPr lang="en-US" altLang="en-US"/>
          </a:p>
          <a:p>
            <a:r>
              <a:rPr lang="en-US" altLang="en-US" b="1"/>
              <a:t>Направено е сравнение на постигнатите граници на откриване при определянето на рений в CRM Molybdenum concentrate „</a:t>
            </a:r>
            <a:r>
              <a:rPr lang="en-US" altLang="en-US"/>
              <a:t>CGL-202“, с два независими метода: 1. HR-ICP-OES и 2. </a:t>
            </a:r>
            <a:r>
              <a:rPr lang="en-US" altLang="en-US" b="1"/>
              <a:t>Рентгенова флуоресценция с пълно отражение (TXRF).</a:t>
            </a:r>
            <a:endParaRPr lang="en-US" altLang="en-US" b="1"/>
          </a:p>
          <a:p>
            <a:r>
              <a:rPr lang="en-US" altLang="en-US"/>
              <a:t> </a:t>
            </a:r>
            <a:r>
              <a:rPr lang="en-US" altLang="en-US" b="1"/>
              <a:t>Получените резултати позволяват оценка на ефективността на ДВАТА МЕТОДА за по</a:t>
            </a:r>
            <a:r>
              <a:rPr lang="en-US" altLang="en-US"/>
              <a:t>стигане на ниски граници на откриване и идентифициране на най-подходящия подход за рутинен анализ или за прецизни научни измервания. </a:t>
            </a:r>
            <a:endParaRPr lang="en-US" altLang="en-US"/>
          </a:p>
          <a:p>
            <a:r>
              <a:rPr lang="en-US" altLang="en-US" b="1"/>
              <a:t>Сравнението цели да оцени аналитичната чувствителност и</a:t>
            </a:r>
            <a:r>
              <a:rPr lang="en-US" altLang="en-US"/>
              <a:t> селективност на двата метода при определянето на рений в сложни матрици, като се вземат предвид ефектите на спектралните пречения и влиянието на компонентите на матрицата. </a:t>
            </a: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6.xml"/><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6.xml"/><Relationship Id="rId4" Type="http://schemas.openxmlformats.org/officeDocument/2006/relationships/image" Target="../media/image25.png"/><Relationship Id="rId3" Type="http://schemas.openxmlformats.org/officeDocument/2006/relationships/image" Target="../media/image26.emf"/><Relationship Id="rId2" Type="http://schemas.openxmlformats.org/officeDocument/2006/relationships/package" Target="../embeddings/Document1.docx"/><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8.emf"/></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vmlDrawing" Target="../drawings/vmlDrawing2.vml"/><Relationship Id="rId5" Type="http://schemas.openxmlformats.org/officeDocument/2006/relationships/slideLayout" Target="../slideLayouts/slideLayout6.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33.emf"/><Relationship Id="rId1" Type="http://schemas.openxmlformats.org/officeDocument/2006/relationships/image" Target="../media/image32.jpeg"/></Relationships>
</file>

<file path=ppt/slides/_rels/slide28.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6.xml"/><Relationship Id="rId3" Type="http://schemas.openxmlformats.org/officeDocument/2006/relationships/image" Target="../media/image35.png"/><Relationship Id="rId2" Type="http://schemas.openxmlformats.org/officeDocument/2006/relationships/oleObject" Target="../embeddings/oleObject2.bin"/><Relationship Id="rId1" Type="http://schemas.openxmlformats.org/officeDocument/2006/relationships/image" Target="../media/image34.png"/></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36.emf"/><Relationship Id="rId1" Type="http://schemas.openxmlformats.org/officeDocument/2006/relationships/oleObject" Target="../embeddings/Document2.doc"/></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37.emf"/><Relationship Id="rId1" Type="http://schemas.openxmlformats.org/officeDocument/2006/relationships/package" Target="../embeddings/Document3.docx"/></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4.xml"/><Relationship Id="rId2" Type="http://schemas.openxmlformats.org/officeDocument/2006/relationships/image" Target="../media/image38.emf"/><Relationship Id="rId1" Type="http://schemas.openxmlformats.org/officeDocument/2006/relationships/oleObject" Target="../embeddings/Document4.doc"/></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42.emf"/><Relationship Id="rId7" Type="http://schemas.openxmlformats.org/officeDocument/2006/relationships/oleObject" Target="../embeddings/Document8.doc"/><Relationship Id="rId6" Type="http://schemas.openxmlformats.org/officeDocument/2006/relationships/image" Target="../media/image41.emf"/><Relationship Id="rId5" Type="http://schemas.openxmlformats.org/officeDocument/2006/relationships/oleObject" Target="../embeddings/Document7.doc"/><Relationship Id="rId4" Type="http://schemas.openxmlformats.org/officeDocument/2006/relationships/image" Target="../media/image40.emf"/><Relationship Id="rId3" Type="http://schemas.openxmlformats.org/officeDocument/2006/relationships/oleObject" Target="../embeddings/Document6.doc"/><Relationship Id="rId2" Type="http://schemas.openxmlformats.org/officeDocument/2006/relationships/image" Target="../media/image39.emf"/><Relationship Id="rId10" Type="http://schemas.openxmlformats.org/officeDocument/2006/relationships/vmlDrawing" Target="../drawings/vmlDrawing7.vml"/><Relationship Id="rId1" Type="http://schemas.openxmlformats.org/officeDocument/2006/relationships/oleObject" Target="../embeddings/Document5.doc"/></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 Id="rId3" Type="http://schemas.openxmlformats.org/officeDocument/2006/relationships/hyperlink" Target="https://bg.wikipedia.org/wiki/%D0%9A%D1%81%D0%B5%D0%BD%D0%BE%D0%BD" TargetMode="External"/><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8.emf"/></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241300"/>
            <a:ext cx="8229600" cy="6071235"/>
          </a:xfrm>
        </p:spPr>
        <p:txBody>
          <a:bodyPr>
            <a:normAutofit fontScale="80000"/>
          </a:bodyPr>
          <a:p>
            <a:pPr marL="0" indent="0" algn="ctr">
              <a:buNone/>
            </a:pPr>
            <a:r>
              <a:rPr lang="en-US" altLang="en-US" b="1">
                <a:latin typeface="Arial Narrow" panose="020B0606020202030204" charset="0"/>
                <a:cs typeface="Arial Narrow" panose="020B0606020202030204" charset="0"/>
              </a:rPr>
              <a:t>Приложениe на оптична емисионна спектрометрия с индуктивно свързана плазма с радиално наблюдение и високо разделяне при определяне на рений в молибден</a:t>
            </a:r>
            <a:r>
              <a:rPr lang="bg-BG" altLang="en-US" b="1">
                <a:latin typeface="Arial Narrow" panose="020B0606020202030204" charset="0"/>
                <a:cs typeface="Arial Narrow" panose="020B0606020202030204" charset="0"/>
              </a:rPr>
              <a:t>о</a:t>
            </a:r>
            <a:r>
              <a:rPr lang="en-US" altLang="en-US" b="1">
                <a:latin typeface="Arial Narrow" panose="020B0606020202030204" charset="0"/>
                <a:cs typeface="Arial Narrow" panose="020B0606020202030204" charset="0"/>
              </a:rPr>
              <a:t>ви и медни концентрати</a:t>
            </a:r>
            <a:endParaRPr lang="en-US" altLang="en-US" b="1">
              <a:latin typeface="Arial Narrow" panose="020B0606020202030204" charset="0"/>
              <a:cs typeface="Arial Narrow" panose="020B0606020202030204" charset="0"/>
            </a:endParaRPr>
          </a:p>
          <a:p>
            <a:pPr marL="0" indent="0" algn="ctr">
              <a:buNone/>
            </a:pPr>
            <a:endParaRPr lang="en-US" altLang="en-US">
              <a:latin typeface="Arial Narrow" panose="020B0606020202030204" charset="0"/>
              <a:cs typeface="Arial Narrow" panose="020B0606020202030204" charset="0"/>
            </a:endParaRPr>
          </a:p>
          <a:p>
            <a:pPr marL="0" indent="0" algn="ctr">
              <a:buNone/>
            </a:pPr>
            <a:r>
              <a:rPr lang="en-US" altLang="en-US">
                <a:latin typeface="Arial Narrow" panose="020B0606020202030204" charset="0"/>
                <a:cs typeface="Arial Narrow" panose="020B0606020202030204" charset="0"/>
              </a:rPr>
              <a:t>Николая Величкова*, Олга Велева*, Методи Караджов*, Серафим Величков**, Нонка Даскалова**</a:t>
            </a:r>
            <a:endParaRPr lang="en-US" altLang="en-US">
              <a:latin typeface="Arial Narrow" panose="020B0606020202030204" charset="0"/>
              <a:cs typeface="Arial Narrow" panose="020B0606020202030204" charset="0"/>
            </a:endParaRPr>
          </a:p>
          <a:p>
            <a:pPr marL="0" indent="0" algn="ctr">
              <a:buNone/>
            </a:pPr>
            <a:endParaRPr lang="en-US" altLang="en-US">
              <a:latin typeface="Arial Narrow" panose="020B0606020202030204" charset="0"/>
              <a:cs typeface="Arial Narrow" panose="020B0606020202030204" charset="0"/>
            </a:endParaRPr>
          </a:p>
          <a:p>
            <a:pPr marL="0" indent="0" algn="ctr">
              <a:buNone/>
            </a:pPr>
            <a:endParaRPr lang="en-US" altLang="en-US">
              <a:latin typeface="Arial Narrow" panose="020B0606020202030204" charset="0"/>
              <a:cs typeface="Arial Narrow" panose="020B0606020202030204" charset="0"/>
            </a:endParaRPr>
          </a:p>
          <a:p>
            <a:pPr marL="0" indent="0" algn="ctr">
              <a:buNone/>
            </a:pPr>
            <a:endParaRPr lang="en-US" altLang="en-US">
              <a:latin typeface="Arial Narrow" panose="020B0606020202030204" charset="0"/>
              <a:cs typeface="Arial Narrow" panose="020B0606020202030204" charset="0"/>
            </a:endParaRPr>
          </a:p>
          <a:p>
            <a:pPr marL="0" indent="0" algn="ctr">
              <a:buNone/>
            </a:pPr>
            <a:endParaRPr lang="en-US" altLang="en-US" sz="2600">
              <a:latin typeface="Arial Narrow" panose="020B0606020202030204" charset="0"/>
              <a:cs typeface="Arial Narrow" panose="020B0606020202030204" charset="0"/>
            </a:endParaRPr>
          </a:p>
          <a:p>
            <a:pPr marL="0" indent="0" algn="ctr">
              <a:buNone/>
            </a:pPr>
            <a:endParaRPr lang="en-US" altLang="en-US" sz="2600">
              <a:latin typeface="Arial Narrow" panose="020B0606020202030204" charset="0"/>
              <a:cs typeface="Arial Narrow" panose="020B0606020202030204" charset="0"/>
            </a:endParaRPr>
          </a:p>
          <a:p>
            <a:pPr marL="0" indent="0" algn="ctr">
              <a:buNone/>
            </a:pPr>
            <a:r>
              <a:rPr lang="en-US" altLang="en-US" sz="2600">
                <a:latin typeface="Arial Narrow" panose="020B0606020202030204" charset="0"/>
                <a:cs typeface="Arial Narrow" panose="020B0606020202030204" charset="0"/>
              </a:rPr>
              <a:t>* Геологически институт, Българска Академия на науките</a:t>
            </a:r>
            <a:endParaRPr lang="en-US" altLang="en-US" sz="2600">
              <a:latin typeface="Arial Narrow" panose="020B0606020202030204" charset="0"/>
              <a:cs typeface="Arial Narrow" panose="020B0606020202030204" charset="0"/>
            </a:endParaRPr>
          </a:p>
          <a:p>
            <a:pPr marL="0" indent="0" algn="ctr">
              <a:buNone/>
            </a:pPr>
            <a:r>
              <a:rPr lang="en-US" altLang="en-US" sz="2600">
                <a:latin typeface="Arial Narrow" panose="020B0606020202030204" charset="0"/>
                <a:cs typeface="Arial Narrow" panose="020B0606020202030204" charset="0"/>
              </a:rPr>
              <a:t>** Институт по обща и неорганична химия, Българска Академия на науките </a:t>
            </a:r>
            <a:endParaRPr lang="en-US" altLang="en-US" sz="2600">
              <a:latin typeface="Arial Narrow" panose="020B0606020202030204" charset="0"/>
              <a:cs typeface="Arial Narrow" panose="020B0606020202030204" charset="0"/>
            </a:endParaRPr>
          </a:p>
        </p:txBody>
      </p:sp>
      <p:pic>
        <p:nvPicPr>
          <p:cNvPr id="16392" name="Picture 7"/>
          <p:cNvPicPr>
            <a:picLocks noChangeAspect="1" noChangeArrowheads="1"/>
          </p:cNvPicPr>
          <p:nvPr/>
        </p:nvPicPr>
        <p:blipFill>
          <a:blip r:embed="rId1" cstate="print"/>
          <a:srcRect/>
          <a:stretch>
            <a:fillRect/>
          </a:stretch>
        </p:blipFill>
        <p:spPr bwMode="auto">
          <a:xfrm>
            <a:off x="2164080" y="3437255"/>
            <a:ext cx="1736725" cy="1780540"/>
          </a:xfrm>
          <a:prstGeom prst="rect">
            <a:avLst/>
          </a:prstGeom>
          <a:noFill/>
          <a:ln w="9525">
            <a:noFill/>
            <a:round/>
          </a:ln>
        </p:spPr>
      </p:pic>
      <p:pic>
        <p:nvPicPr>
          <p:cNvPr id="4" name="Picture 3"/>
          <p:cNvPicPr>
            <a:picLocks noChangeAspect="1"/>
          </p:cNvPicPr>
          <p:nvPr/>
        </p:nvPicPr>
        <p:blipFill>
          <a:blip r:embed="rId2"/>
          <a:stretch>
            <a:fillRect/>
          </a:stretch>
        </p:blipFill>
        <p:spPr>
          <a:xfrm>
            <a:off x="5223510" y="3531235"/>
            <a:ext cx="3920490" cy="1686560"/>
          </a:xfrm>
          <a:prstGeom prst="rect">
            <a:avLst/>
          </a:prstGeom>
        </p:spPr>
      </p:pic>
      <p:sp>
        <p:nvSpPr>
          <p:cNvPr id="5" name="Text Box 4"/>
          <p:cNvSpPr txBox="1"/>
          <p:nvPr/>
        </p:nvSpPr>
        <p:spPr>
          <a:xfrm>
            <a:off x="573405" y="6443345"/>
            <a:ext cx="8113395" cy="368300"/>
          </a:xfrm>
          <a:prstGeom prst="rect">
            <a:avLst/>
          </a:prstGeom>
          <a:noFill/>
        </p:spPr>
        <p:txBody>
          <a:bodyPr wrap="square" rtlCol="0">
            <a:spAutoFit/>
          </a:bodyPr>
          <a:p>
            <a:pPr algn="r"/>
            <a:r>
              <a:rPr lang="en-US" altLang="en-US" b="1">
                <a:latin typeface="Arial Narrow" panose="020B0606020202030204" charset="0"/>
                <a:cs typeface="Arial Narrow" panose="020B0606020202030204" charset="0"/>
              </a:rPr>
              <a:t>“Минералните ресурси и устойчивото развитие”</a:t>
            </a:r>
            <a:r>
              <a:rPr lang="bg-BG" altLang="en-US" b="1">
                <a:latin typeface="Arial Narrow" panose="020B0606020202030204" charset="0"/>
                <a:cs typeface="Arial Narrow" panose="020B0606020202030204" charset="0"/>
              </a:rPr>
              <a:t>, </a:t>
            </a:r>
            <a:r>
              <a:rPr lang="en-US" altLang="en-US" b="1">
                <a:latin typeface="Arial Narrow" panose="020B0606020202030204" charset="0"/>
                <a:cs typeface="Arial Narrow" panose="020B0606020202030204" charset="0"/>
              </a:rPr>
              <a:t>20 ноември 2025</a:t>
            </a:r>
            <a:endParaRPr lang="en-US" altLang="en-US" b="1">
              <a:latin typeface="Arial Narrow" panose="020B0606020202030204" charset="0"/>
              <a:cs typeface="Arial Narrow" panose="020B0606020202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s 3"/>
          <p:cNvSpPr/>
          <p:nvPr/>
        </p:nvSpPr>
        <p:spPr>
          <a:xfrm>
            <a:off x="710565" y="799465"/>
            <a:ext cx="8291195" cy="1254125"/>
          </a:xfrm>
          <a:prstGeom prst="rect">
            <a:avLst/>
          </a:prstGeom>
        </p:spPr>
        <p:style>
          <a:lnRef idx="1">
            <a:schemeClr val="accent1"/>
          </a:lnRef>
          <a:fillRef idx="3">
            <a:schemeClr val="accent1"/>
          </a:fillRef>
          <a:effectRef idx="2">
            <a:schemeClr val="accent1"/>
          </a:effectRef>
          <a:fontRef idx="minor">
            <a:schemeClr val="lt1"/>
          </a:fontRef>
        </p:style>
        <p:txBody>
          <a:bodyPr/>
          <a:p>
            <a:endParaRPr lang="en-US"/>
          </a:p>
        </p:txBody>
      </p:sp>
      <p:sp>
        <p:nvSpPr>
          <p:cNvPr id="6" name="Rectangles 5"/>
          <p:cNvSpPr/>
          <p:nvPr/>
        </p:nvSpPr>
        <p:spPr>
          <a:xfrm>
            <a:off x="710565" y="3973195"/>
            <a:ext cx="8291195" cy="848995"/>
          </a:xfrm>
          <a:prstGeom prst="rect">
            <a:avLst/>
          </a:prstGeom>
        </p:spPr>
        <p:style>
          <a:lnRef idx="1">
            <a:schemeClr val="accent1"/>
          </a:lnRef>
          <a:fillRef idx="3">
            <a:schemeClr val="accent1"/>
          </a:fillRef>
          <a:effectRef idx="2">
            <a:schemeClr val="accent1"/>
          </a:effectRef>
          <a:fontRef idx="minor">
            <a:schemeClr val="lt1"/>
          </a:fontRef>
        </p:style>
        <p:txBody>
          <a:bodyPr/>
          <a:p>
            <a:endParaRPr lang="en-US"/>
          </a:p>
        </p:txBody>
      </p:sp>
      <p:sp>
        <p:nvSpPr>
          <p:cNvPr id="3" name="Content Placeholder 2"/>
          <p:cNvSpPr>
            <a:spLocks noGrp="1"/>
          </p:cNvSpPr>
          <p:nvPr>
            <p:ph idx="1"/>
          </p:nvPr>
        </p:nvSpPr>
        <p:spPr>
          <a:xfrm>
            <a:off x="442595" y="681990"/>
            <a:ext cx="8559165" cy="5519420"/>
          </a:xfrm>
        </p:spPr>
        <p:txBody>
          <a:bodyPr>
            <a:noAutofit/>
          </a:bodyPr>
          <a:p>
            <a:pPr algn="l" fontAlgn="auto">
              <a:spcBef>
                <a:spcPts val="600"/>
              </a:spcBef>
              <a:spcAft>
                <a:spcPts val="600"/>
              </a:spcAft>
            </a:pPr>
            <a:r>
              <a:rPr lang="bg-BG" altLang="en-US" sz="2100">
                <a:latin typeface="Arial Narrow" panose="020B0606020202030204" charset="0"/>
                <a:cs typeface="Arial Narrow" panose="020B0606020202030204" charset="0"/>
              </a:rPr>
              <a:t>При</a:t>
            </a:r>
            <a:r>
              <a:rPr lang="en-US" altLang="en-US" sz="2100">
                <a:latin typeface="Arial Narrow" panose="020B0606020202030204" charset="0"/>
                <a:cs typeface="Arial Narrow" panose="020B0606020202030204" charset="0"/>
              </a:rPr>
              <a:t> определянето на </a:t>
            </a:r>
            <a:r>
              <a:rPr lang="de-DE" altLang="en-US" sz="2100">
                <a:latin typeface="Arial Narrow" panose="020B0606020202030204" charset="0"/>
                <a:cs typeface="Arial Narrow" panose="020B0606020202030204" charset="0"/>
              </a:rPr>
              <a:t>Re</a:t>
            </a:r>
            <a:r>
              <a:rPr lang="en-US" altLang="en-US" sz="2100">
                <a:latin typeface="Arial Narrow" panose="020B0606020202030204" charset="0"/>
                <a:cs typeface="Arial Narrow" panose="020B0606020202030204" charset="0"/>
              </a:rPr>
              <a:t> в молибденови и медни концентрати е </a:t>
            </a:r>
            <a:r>
              <a:rPr lang="bg-BG" altLang="en-US" sz="2100">
                <a:latin typeface="Arial Narrow" panose="020B0606020202030204" charset="0"/>
                <a:cs typeface="Arial Narrow" panose="020B0606020202030204" charset="0"/>
              </a:rPr>
              <a:t>използвана</a:t>
            </a:r>
            <a:r>
              <a:rPr lang="en-US" altLang="en-US" sz="2100">
                <a:latin typeface="Arial Narrow" panose="020B0606020202030204" charset="0"/>
                <a:cs typeface="Arial Narrow" panose="020B0606020202030204" charset="0"/>
              </a:rPr>
              <a:t> оптично-емисионна спектрометрия с индуктивно свързана плазма с радиално наблюдение и честота на плазмата - 40,68 MHz, оборудвана със спектрометър с висока разделителна способност (5 pm).</a:t>
            </a:r>
            <a:endParaRPr lang="en-US" altLang="en-US" sz="2100">
              <a:latin typeface="Arial Narrow" panose="020B0606020202030204" charset="0"/>
              <a:cs typeface="Arial Narrow" panose="020B0606020202030204" charset="0"/>
            </a:endParaRPr>
          </a:p>
          <a:p>
            <a:pPr algn="l" fontAlgn="auto">
              <a:spcBef>
                <a:spcPts val="600"/>
              </a:spcBef>
              <a:spcAft>
                <a:spcPts val="600"/>
              </a:spcAft>
            </a:pPr>
            <a:r>
              <a:rPr lang="en-US" altLang="en-US" sz="2100">
                <a:latin typeface="Arial Narrow" panose="020B0606020202030204" charset="0"/>
                <a:cs typeface="Arial Narrow" panose="020B0606020202030204" charset="0"/>
              </a:rPr>
              <a:t>Хиперфината структура на най-интензивните линии на рения, наблюдавана при условия на висока разделителна способност, позволява използването на отделните компоненти като самостоятелни аналитични линии. Това дава възможност да се избягват спектралните пречения</a:t>
            </a:r>
            <a:r>
              <a:rPr lang="bg-BG" altLang="en-US" sz="2100">
                <a:latin typeface="Arial Narrow" panose="020B0606020202030204" charset="0"/>
                <a:cs typeface="Arial Narrow" panose="020B0606020202030204" charset="0"/>
              </a:rPr>
              <a:t>,</a:t>
            </a:r>
            <a:r>
              <a:rPr lang="en-US" altLang="en-US" sz="2100">
                <a:latin typeface="Arial Narrow" panose="020B0606020202030204" charset="0"/>
                <a:cs typeface="Arial Narrow" panose="020B0606020202030204" charset="0"/>
              </a:rPr>
              <a:t> причинени от компоненти на матрицата.</a:t>
            </a:r>
            <a:endParaRPr lang="en-US" altLang="en-US" sz="2100">
              <a:latin typeface="Arial Narrow" panose="020B0606020202030204" charset="0"/>
              <a:cs typeface="Arial Narrow" panose="020B0606020202030204" charset="0"/>
            </a:endParaRPr>
          </a:p>
          <a:p>
            <a:pPr algn="l" fontAlgn="auto">
              <a:spcBef>
                <a:spcPts val="600"/>
              </a:spcBef>
              <a:spcAft>
                <a:spcPts val="600"/>
              </a:spcAft>
            </a:pPr>
            <a:r>
              <a:rPr lang="en-US" altLang="en-US" sz="2100">
                <a:latin typeface="Arial Narrow" panose="020B0606020202030204" charset="0"/>
                <a:cs typeface="Arial Narrow" panose="020B0606020202030204" charset="0"/>
              </a:rPr>
              <a:t>Представени са сравнителни данни, получени при използване на два различни спектрометъра, за стойностите за пречене от линии и крила на линии. </a:t>
            </a:r>
            <a:endParaRPr lang="en-US" altLang="en-US" sz="2100">
              <a:latin typeface="Arial Narrow" panose="020B0606020202030204" charset="0"/>
              <a:cs typeface="Arial Narrow" panose="020B0606020202030204" charset="0"/>
            </a:endParaRPr>
          </a:p>
          <a:p>
            <a:pPr algn="l" fontAlgn="auto">
              <a:spcBef>
                <a:spcPts val="600"/>
              </a:spcBef>
              <a:spcAft>
                <a:spcPts val="600"/>
              </a:spcAft>
            </a:pPr>
            <a:r>
              <a:rPr lang="bg-BG" altLang="en-US" sz="2100">
                <a:latin typeface="Arial Narrow" panose="020B0606020202030204" charset="0"/>
                <a:cs typeface="Arial Narrow" panose="020B0606020202030204" charset="0"/>
                <a:sym typeface="+mn-ea"/>
              </a:rPr>
              <a:t>С</a:t>
            </a:r>
            <a:r>
              <a:rPr lang="en-US" altLang="en-US" sz="2100">
                <a:latin typeface="Arial Narrow" panose="020B0606020202030204" charset="0"/>
                <a:cs typeface="Arial Narrow" panose="020B0606020202030204" charset="0"/>
                <a:sym typeface="+mn-ea"/>
              </a:rPr>
              <a:t>равнени</a:t>
            </a:r>
            <a:r>
              <a:rPr lang="bg-BG" altLang="en-US" sz="2100">
                <a:latin typeface="Arial Narrow" panose="020B0606020202030204" charset="0"/>
                <a:cs typeface="Arial Narrow" panose="020B0606020202030204" charset="0"/>
                <a:sym typeface="+mn-ea"/>
              </a:rPr>
              <a:t> са и</a:t>
            </a:r>
            <a:r>
              <a:rPr lang="en-US" altLang="en-US" sz="2100">
                <a:latin typeface="Arial Narrow" panose="020B0606020202030204" charset="0"/>
                <a:cs typeface="Arial Narrow" panose="020B0606020202030204" charset="0"/>
              </a:rPr>
              <a:t>стинските граници на откриване, получени чрез HR-ICP-OES (40,68 MHz ICP) и </a:t>
            </a:r>
            <a:r>
              <a:rPr lang="en-US" altLang="en-US" sz="2100" b="1">
                <a:latin typeface="Arial Narrow" panose="020B0606020202030204" charset="0"/>
                <a:cs typeface="Arial Narrow" panose="020B0606020202030204" charset="0"/>
              </a:rPr>
              <a:t>Рентгенова флуоресценция с пълно отражение</a:t>
            </a:r>
            <a:r>
              <a:rPr lang="en-US" altLang="en-US" sz="2100">
                <a:latin typeface="Arial Narrow" panose="020B0606020202030204" charset="0"/>
                <a:cs typeface="Arial Narrow" panose="020B0606020202030204" charset="0"/>
              </a:rPr>
              <a:t> (TRXRF)  . Резултатите демонстрират високата аналитична чувствителност и </a:t>
            </a:r>
            <a:r>
              <a:rPr lang="bg-BG" altLang="en-US" sz="2100">
                <a:latin typeface="Arial Narrow" panose="020B0606020202030204" charset="0"/>
                <a:cs typeface="Arial Narrow" panose="020B0606020202030204" charset="0"/>
              </a:rPr>
              <a:t>с</a:t>
            </a:r>
            <a:r>
              <a:rPr lang="en-US" altLang="en-US" sz="2100">
                <a:latin typeface="Arial Narrow" panose="020B0606020202030204" charset="0"/>
                <a:cs typeface="Arial Narrow" panose="020B0606020202030204" charset="0"/>
              </a:rPr>
              <a:t>елективност на HR-ICP-OES, както и допълващ потенциал на TXRF </a:t>
            </a:r>
            <a:endParaRPr lang="bg-BG" altLang="en-US" sz="2100">
              <a:latin typeface="Arial Narrow" panose="020B0606020202030204" charset="0"/>
              <a:cs typeface="Arial Narrow" panose="020B0606020202030204" charset="0"/>
            </a:endParaRPr>
          </a:p>
        </p:txBody>
      </p:sp>
      <p:sp>
        <p:nvSpPr>
          <p:cNvPr id="2" name="Title 1"/>
          <p:cNvSpPr>
            <a:spLocks noGrp="1"/>
          </p:cNvSpPr>
          <p:nvPr>
            <p:ph type="title"/>
          </p:nvPr>
        </p:nvSpPr>
        <p:spPr>
          <a:xfrm>
            <a:off x="457200" y="93980"/>
            <a:ext cx="8229600" cy="705485"/>
          </a:xfrm>
        </p:spPr>
        <p:txBody>
          <a:bodyPr>
            <a:normAutofit/>
          </a:bodyPr>
          <a:p>
            <a:r>
              <a:rPr lang="en-US" altLang="en-US" sz="2800">
                <a:latin typeface="Arial Narrow" panose="020B0606020202030204" charset="0"/>
                <a:cs typeface="Arial Narrow" panose="020B0606020202030204" charset="0"/>
                <a:sym typeface="+mn-ea"/>
              </a:rPr>
              <a:t>Изводи</a:t>
            </a:r>
            <a:endParaRPr lang="en-US" altLang="en-US" sz="2800">
              <a:latin typeface="Arial Narrow" panose="020B0606020202030204" charset="0"/>
              <a:cs typeface="Arial Narrow" panose="020B0606020202030204" charset="0"/>
              <a:sym typeface="+mn-ea"/>
            </a:endParaRPr>
          </a:p>
        </p:txBody>
      </p:sp>
      <p:sp>
        <p:nvSpPr>
          <p:cNvPr id="5" name="Text Box 4"/>
          <p:cNvSpPr txBox="1"/>
          <p:nvPr/>
        </p:nvSpPr>
        <p:spPr>
          <a:xfrm>
            <a:off x="944880" y="6443345"/>
            <a:ext cx="8113395" cy="368300"/>
          </a:xfrm>
          <a:prstGeom prst="rect">
            <a:avLst/>
          </a:prstGeom>
          <a:noFill/>
        </p:spPr>
        <p:txBody>
          <a:bodyPr wrap="square" rtlCol="0">
            <a:spAutoFit/>
          </a:bodyPr>
          <a:p>
            <a:pPr algn="r"/>
            <a:r>
              <a:rPr lang="en-US" altLang="en-US" b="1">
                <a:latin typeface="Arial Narrow" panose="020B0606020202030204" charset="0"/>
                <a:cs typeface="Arial Narrow" panose="020B0606020202030204" charset="0"/>
              </a:rPr>
              <a:t>“Минералните ресурси и устойчивото развитие”</a:t>
            </a:r>
            <a:r>
              <a:rPr lang="bg-BG" altLang="en-US" b="1">
                <a:latin typeface="Arial Narrow" panose="020B0606020202030204" charset="0"/>
                <a:cs typeface="Arial Narrow" panose="020B0606020202030204" charset="0"/>
              </a:rPr>
              <a:t>, </a:t>
            </a:r>
            <a:r>
              <a:rPr lang="en-US" altLang="en-US" b="1">
                <a:latin typeface="Arial Narrow" panose="020B0606020202030204" charset="0"/>
                <a:cs typeface="Arial Narrow" panose="020B0606020202030204" charset="0"/>
              </a:rPr>
              <a:t>20 ноември 2025</a:t>
            </a:r>
            <a:endParaRPr lang="en-US" altLang="en-US" b="1">
              <a:latin typeface="Arial Narrow" panose="020B0606020202030204" charset="0"/>
              <a:cs typeface="Arial Narrow" panose="020B060602020203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241300"/>
            <a:ext cx="8674100" cy="6071235"/>
          </a:xfrm>
        </p:spPr>
        <p:txBody>
          <a:bodyPr/>
          <a:p>
            <a:pPr marL="0" indent="0" algn="ctr">
              <a:buNone/>
            </a:pPr>
            <a:r>
              <a:rPr lang="en-US" altLang="en-US" sz="1800" b="1">
                <a:latin typeface="Arial Narrow" panose="020B0606020202030204" charset="0"/>
                <a:cs typeface="Arial Narrow" panose="020B0606020202030204" charset="0"/>
              </a:rPr>
              <a:t>Приложениe на оптична емисионна спектрометрия с индуктивно свързана плазма с радиално наблюдение и високо разделяне при определяне на рений в молибден</a:t>
            </a:r>
            <a:r>
              <a:rPr lang="bg-BG" altLang="en-US" sz="1800" b="1">
                <a:latin typeface="Arial Narrow" panose="020B0606020202030204" charset="0"/>
                <a:cs typeface="Arial Narrow" panose="020B0606020202030204" charset="0"/>
              </a:rPr>
              <a:t>о</a:t>
            </a:r>
            <a:r>
              <a:rPr lang="en-US" altLang="en-US" sz="1800" b="1">
                <a:latin typeface="Arial Narrow" panose="020B0606020202030204" charset="0"/>
                <a:cs typeface="Arial Narrow" panose="020B0606020202030204" charset="0"/>
              </a:rPr>
              <a:t>ви и медни концентрати</a:t>
            </a:r>
            <a:endParaRPr lang="en-US" altLang="en-US" sz="1800" b="1">
              <a:latin typeface="Arial Narrow" panose="020B0606020202030204" charset="0"/>
              <a:cs typeface="Arial Narrow" panose="020B0606020202030204" charset="0"/>
            </a:endParaRPr>
          </a:p>
          <a:p>
            <a:pPr marL="0" indent="0" algn="ctr">
              <a:buNone/>
            </a:pPr>
            <a:endParaRPr lang="en-US" altLang="en-US" sz="1800">
              <a:latin typeface="Arial Narrow" panose="020B0606020202030204" charset="0"/>
              <a:cs typeface="Arial Narrow" panose="020B0606020202030204" charset="0"/>
            </a:endParaRPr>
          </a:p>
          <a:p>
            <a:pPr marL="0" indent="0" algn="ctr">
              <a:buNone/>
            </a:pPr>
            <a:r>
              <a:rPr lang="en-US" altLang="en-US" sz="1800">
                <a:latin typeface="Arial Narrow" panose="020B0606020202030204" charset="0"/>
                <a:cs typeface="Arial Narrow" panose="020B0606020202030204" charset="0"/>
              </a:rPr>
              <a:t>Николая Величкова*, Олга Велева*, Методи Караджов*, </a:t>
            </a:r>
            <a:endParaRPr lang="en-US" altLang="en-US" sz="1800">
              <a:latin typeface="Arial Narrow" panose="020B0606020202030204" charset="0"/>
              <a:cs typeface="Arial Narrow" panose="020B0606020202030204" charset="0"/>
            </a:endParaRPr>
          </a:p>
          <a:p>
            <a:pPr marL="0" indent="0" algn="ctr">
              <a:buNone/>
            </a:pPr>
            <a:r>
              <a:rPr lang="en-US" altLang="en-US" sz="1800">
                <a:latin typeface="Arial Narrow" panose="020B0606020202030204" charset="0"/>
                <a:cs typeface="Arial Narrow" panose="020B0606020202030204" charset="0"/>
              </a:rPr>
              <a:t>Серафим Величков**, Нонка Даскалова**</a:t>
            </a:r>
            <a:endParaRPr lang="en-US" altLang="en-US" sz="1800">
              <a:latin typeface="Arial Narrow" panose="020B0606020202030204" charset="0"/>
              <a:cs typeface="Arial Narrow" panose="020B0606020202030204" charset="0"/>
            </a:endParaRPr>
          </a:p>
          <a:p>
            <a:pPr marL="0" indent="0" algn="ctr">
              <a:buNone/>
            </a:pPr>
            <a:endParaRPr lang="en-US" altLang="en-US" sz="1800">
              <a:latin typeface="Arial Narrow" panose="020B0606020202030204" charset="0"/>
              <a:cs typeface="Arial Narrow" panose="020B0606020202030204" charset="0"/>
            </a:endParaRPr>
          </a:p>
          <a:p>
            <a:pPr marL="0" indent="0" algn="ctr">
              <a:buNone/>
            </a:pPr>
            <a:endParaRPr lang="en-US" altLang="en-US" sz="1800">
              <a:latin typeface="Arial Narrow" panose="020B0606020202030204" charset="0"/>
              <a:cs typeface="Arial Narrow" panose="020B0606020202030204" charset="0"/>
            </a:endParaRPr>
          </a:p>
          <a:p>
            <a:pPr marL="0" indent="0" algn="ctr">
              <a:buNone/>
            </a:pPr>
            <a:endParaRPr lang="en-US" altLang="en-US" sz="1800">
              <a:latin typeface="Arial Narrow" panose="020B0606020202030204" charset="0"/>
              <a:cs typeface="Arial Narrow" panose="020B0606020202030204" charset="0"/>
            </a:endParaRPr>
          </a:p>
          <a:p>
            <a:pPr marL="0" indent="0" algn="ctr">
              <a:buNone/>
            </a:pPr>
            <a:endParaRPr lang="en-US" altLang="en-US" sz="1600">
              <a:latin typeface="Arial Narrow" panose="020B0606020202030204" charset="0"/>
              <a:cs typeface="Arial Narrow" panose="020B0606020202030204" charset="0"/>
            </a:endParaRPr>
          </a:p>
          <a:p>
            <a:pPr marL="0" indent="0" algn="ctr">
              <a:buNone/>
            </a:pPr>
            <a:endParaRPr lang="en-US" altLang="en-US" sz="1600">
              <a:latin typeface="Arial Narrow" panose="020B0606020202030204" charset="0"/>
              <a:cs typeface="Arial Narrow" panose="020B0606020202030204" charset="0"/>
            </a:endParaRPr>
          </a:p>
          <a:p>
            <a:pPr marL="0" indent="0" algn="ctr">
              <a:buNone/>
            </a:pPr>
            <a:r>
              <a:rPr lang="en-US" altLang="en-US" sz="1600">
                <a:latin typeface="Arial Narrow" panose="020B0606020202030204" charset="0"/>
                <a:cs typeface="Arial Narrow" panose="020B0606020202030204" charset="0"/>
              </a:rPr>
              <a:t>* Геологически институт, Българска Академия на науките</a:t>
            </a:r>
            <a:endParaRPr lang="en-US" altLang="en-US" sz="1600">
              <a:latin typeface="Arial Narrow" panose="020B0606020202030204" charset="0"/>
              <a:cs typeface="Arial Narrow" panose="020B0606020202030204" charset="0"/>
            </a:endParaRPr>
          </a:p>
          <a:p>
            <a:pPr marL="0" indent="0" algn="ctr">
              <a:buNone/>
            </a:pPr>
            <a:r>
              <a:rPr lang="en-US" altLang="en-US" sz="1600">
                <a:latin typeface="Arial Narrow" panose="020B0606020202030204" charset="0"/>
                <a:cs typeface="Arial Narrow" panose="020B0606020202030204" charset="0"/>
              </a:rPr>
              <a:t>** Институт по обща и неорганична химия, Българска Академия на науките </a:t>
            </a:r>
            <a:endParaRPr lang="en-US" altLang="en-US" sz="1600">
              <a:latin typeface="Arial Narrow" panose="020B0606020202030204" charset="0"/>
              <a:cs typeface="Arial Narrow" panose="020B0606020202030204" charset="0"/>
            </a:endParaRPr>
          </a:p>
        </p:txBody>
      </p:sp>
      <p:pic>
        <p:nvPicPr>
          <p:cNvPr id="16392" name="Picture 7"/>
          <p:cNvPicPr>
            <a:picLocks noChangeAspect="1" noChangeArrowheads="1"/>
          </p:cNvPicPr>
          <p:nvPr/>
        </p:nvPicPr>
        <p:blipFill>
          <a:blip r:embed="rId1" cstate="print"/>
          <a:srcRect/>
          <a:stretch>
            <a:fillRect/>
          </a:stretch>
        </p:blipFill>
        <p:spPr bwMode="auto">
          <a:xfrm>
            <a:off x="1049655" y="2042795"/>
            <a:ext cx="1152525" cy="1181735"/>
          </a:xfrm>
          <a:prstGeom prst="rect">
            <a:avLst/>
          </a:prstGeom>
          <a:noFill/>
          <a:ln w="9525">
            <a:noFill/>
            <a:round/>
          </a:ln>
        </p:spPr>
      </p:pic>
      <p:pic>
        <p:nvPicPr>
          <p:cNvPr id="4" name="Picture 3"/>
          <p:cNvPicPr>
            <a:picLocks noChangeAspect="1"/>
          </p:cNvPicPr>
          <p:nvPr/>
        </p:nvPicPr>
        <p:blipFill>
          <a:blip r:embed="rId2"/>
          <a:stretch>
            <a:fillRect/>
          </a:stretch>
        </p:blipFill>
        <p:spPr>
          <a:xfrm>
            <a:off x="6508115" y="2047875"/>
            <a:ext cx="2635885" cy="1134110"/>
          </a:xfrm>
          <a:prstGeom prst="rect">
            <a:avLst/>
          </a:prstGeom>
        </p:spPr>
      </p:pic>
      <p:sp>
        <p:nvSpPr>
          <p:cNvPr id="5" name="Text Box 4"/>
          <p:cNvSpPr txBox="1"/>
          <p:nvPr/>
        </p:nvSpPr>
        <p:spPr>
          <a:xfrm>
            <a:off x="573405" y="6443345"/>
            <a:ext cx="8113395" cy="368300"/>
          </a:xfrm>
          <a:prstGeom prst="rect">
            <a:avLst/>
          </a:prstGeom>
          <a:noFill/>
        </p:spPr>
        <p:txBody>
          <a:bodyPr wrap="square" rtlCol="0">
            <a:spAutoFit/>
          </a:bodyPr>
          <a:p>
            <a:pPr algn="r"/>
            <a:r>
              <a:rPr lang="en-US" altLang="en-US" b="1">
                <a:latin typeface="Arial Narrow" panose="020B0606020202030204" charset="0"/>
                <a:cs typeface="Arial Narrow" panose="020B0606020202030204" charset="0"/>
              </a:rPr>
              <a:t>“Минералните ресурси и устойчивото развитие”</a:t>
            </a:r>
            <a:r>
              <a:rPr lang="bg-BG" altLang="en-US" b="1">
                <a:latin typeface="Arial Narrow" panose="020B0606020202030204" charset="0"/>
                <a:cs typeface="Arial Narrow" panose="020B0606020202030204" charset="0"/>
              </a:rPr>
              <a:t>, </a:t>
            </a:r>
            <a:r>
              <a:rPr lang="en-US" altLang="en-US" b="1">
                <a:latin typeface="Arial Narrow" panose="020B0606020202030204" charset="0"/>
                <a:cs typeface="Arial Narrow" panose="020B0606020202030204" charset="0"/>
              </a:rPr>
              <a:t>20 ноември 2025</a:t>
            </a:r>
            <a:endParaRPr lang="en-US" altLang="en-US" b="1">
              <a:latin typeface="Arial Narrow" panose="020B0606020202030204" charset="0"/>
              <a:cs typeface="Arial Narrow" panose="020B0606020202030204" charset="0"/>
            </a:endParaRPr>
          </a:p>
        </p:txBody>
      </p:sp>
      <p:sp>
        <p:nvSpPr>
          <p:cNvPr id="2" name="Text Box 1"/>
          <p:cNvSpPr txBox="1"/>
          <p:nvPr/>
        </p:nvSpPr>
        <p:spPr>
          <a:xfrm>
            <a:off x="1375410" y="4739640"/>
            <a:ext cx="6673215" cy="768350"/>
          </a:xfrm>
          <a:prstGeom prst="rect">
            <a:avLst/>
          </a:prstGeom>
          <a:noFill/>
        </p:spPr>
        <p:txBody>
          <a:bodyPr wrap="square" rtlCol="0" anchor="t">
            <a:spAutoFit/>
          </a:bodyPr>
          <a:p>
            <a:r>
              <a:rPr lang="bg-BG" altLang="en-US" sz="4400">
                <a:solidFill>
                  <a:schemeClr val="accent1"/>
                </a:solidFill>
                <a:effectLst>
                  <a:outerShdw blurRad="38100" dist="25400" dir="5400000" algn="ctr" rotWithShape="0">
                    <a:srgbClr val="6E747A">
                      <a:alpha val="43000"/>
                    </a:srgbClr>
                  </a:outerShdw>
                </a:effectLst>
                <a:latin typeface="Arial Narrow" panose="020B0606020202030204" charset="0"/>
                <a:cs typeface="Arial Narrow" panose="020B0606020202030204" charset="0"/>
                <a:sym typeface="+mn-ea"/>
              </a:rPr>
              <a:t>Благодаря за вниманието</a:t>
            </a:r>
            <a:r>
              <a:rPr lang="bg-BG" altLang="en-US" sz="4000">
                <a:solidFill>
                  <a:schemeClr val="accent1"/>
                </a:solidFill>
                <a:effectLst>
                  <a:outerShdw blurRad="38100" dist="25400" dir="5400000" algn="ctr" rotWithShape="0">
                    <a:srgbClr val="6E747A">
                      <a:alpha val="43000"/>
                    </a:srgbClr>
                  </a:outerShdw>
                </a:effectLst>
                <a:latin typeface="Arial Narrow" panose="020B0606020202030204" charset="0"/>
                <a:cs typeface="Arial Narrow" panose="020B0606020202030204" charset="0"/>
                <a:sym typeface="+mn-ea"/>
              </a:rPr>
              <a:t>.</a:t>
            </a:r>
            <a:endParaRPr lang="bg-BG" altLang="en-US" sz="4000">
              <a:solidFill>
                <a:schemeClr val="accent1"/>
              </a:solidFill>
              <a:effectLst>
                <a:outerShdw blurRad="38100" dist="25400" dir="5400000" algn="ctr" rotWithShape="0">
                  <a:srgbClr val="6E747A">
                    <a:alpha val="43000"/>
                  </a:srgbClr>
                </a:outerShdw>
              </a:effectLst>
              <a:latin typeface="Arial Narrow" panose="020B0606020202030204" charset="0"/>
              <a:cs typeface="Arial Narrow" panose="020B0606020202030204"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23875" y="266700"/>
            <a:ext cx="6544310" cy="2355215"/>
          </a:xfrm>
        </p:spPr>
        <p:txBody>
          <a:bodyPr>
            <a:normAutofit/>
          </a:bodyPr>
          <a:p>
            <a:pPr marL="0" indent="0">
              <a:buNone/>
            </a:pPr>
            <a:r>
              <a:rPr lang="de-DE" altLang="en-US" sz="1800" b="1">
                <a:solidFill>
                  <a:schemeClr val="tx1"/>
                </a:solidFill>
                <a:effectLst>
                  <a:outerShdw blurRad="38100" dist="19050" dir="2700000" algn="tl" rotWithShape="0">
                    <a:schemeClr val="dk1">
                      <a:alpha val="40000"/>
                    </a:schemeClr>
                  </a:outerShdw>
                </a:effectLst>
                <a:latin typeface="Arial Narrow" panose="020B0606020202030204" charset="0"/>
                <a:cs typeface="Arial Narrow" panose="020B0606020202030204" charset="0"/>
              </a:rPr>
              <a:t>Re</a:t>
            </a:r>
            <a:r>
              <a:rPr lang="en-US" altLang="en-US" sz="1800">
                <a:latin typeface="Arial Narrow" panose="020B0606020202030204" charset="0"/>
                <a:cs typeface="Arial Narrow" panose="020B0606020202030204" charset="0"/>
              </a:rPr>
              <a:t> и неговите сплави </a:t>
            </a:r>
            <a:r>
              <a:rPr lang="bg-BG" altLang="en-US" sz="1800">
                <a:latin typeface="Arial Narrow" panose="020B0606020202030204" charset="0"/>
                <a:cs typeface="Arial Narrow" panose="020B0606020202030204" charset="0"/>
              </a:rPr>
              <a:t>се и</a:t>
            </a:r>
            <a:r>
              <a:rPr lang="en-US" altLang="en-US" sz="1800">
                <a:latin typeface="Arial Narrow" panose="020B0606020202030204" charset="0"/>
                <a:cs typeface="Arial Narrow" panose="020B0606020202030204" charset="0"/>
              </a:rPr>
              <a:t>зползват</a:t>
            </a:r>
            <a:r>
              <a:rPr lang="bg-BG" altLang="en-US" sz="1800">
                <a:latin typeface="Arial Narrow" panose="020B0606020202030204" charset="0"/>
                <a:cs typeface="Arial Narrow" panose="020B0606020202030204" charset="0"/>
              </a:rPr>
              <a:t> за</a:t>
            </a:r>
            <a:r>
              <a:rPr lang="en-US" altLang="en-US" sz="1800">
                <a:latin typeface="Arial Narrow" panose="020B0606020202030204" charset="0"/>
                <a:cs typeface="Arial Narrow" panose="020B0606020202030204" charset="0"/>
              </a:rPr>
              <a:t>:</a:t>
            </a:r>
            <a:endParaRPr lang="en-US" altLang="en-US" sz="1800">
              <a:latin typeface="Arial Narrow" panose="020B0606020202030204" charset="0"/>
              <a:cs typeface="Arial Narrow" panose="020B0606020202030204" charset="0"/>
            </a:endParaRPr>
          </a:p>
          <a:p>
            <a:pPr marL="0" indent="0">
              <a:buNone/>
            </a:pPr>
            <a:r>
              <a:rPr lang="en-US" altLang="en-US" sz="1800">
                <a:latin typeface="Arial Narrow" panose="020B0606020202030204" charset="0"/>
                <a:cs typeface="Arial Narrow" panose="020B0606020202030204" charset="0"/>
              </a:rPr>
              <a:t>•	лопатки на турбини в двигатели на самолети,</a:t>
            </a:r>
            <a:endParaRPr lang="en-US" altLang="en-US" sz="1800">
              <a:latin typeface="Arial Narrow" panose="020B0606020202030204" charset="0"/>
              <a:cs typeface="Arial Narrow" panose="020B0606020202030204" charset="0"/>
            </a:endParaRPr>
          </a:p>
          <a:p>
            <a:pPr marL="0" indent="0">
              <a:buNone/>
            </a:pPr>
            <a:r>
              <a:rPr lang="en-US" altLang="en-US" sz="1800">
                <a:latin typeface="Arial Narrow" panose="020B0606020202030204" charset="0"/>
                <a:cs typeface="Arial Narrow" panose="020B0606020202030204" charset="0"/>
              </a:rPr>
              <a:t>•	върхове на писалки,</a:t>
            </a:r>
            <a:endParaRPr lang="en-US" altLang="en-US" sz="1800">
              <a:latin typeface="Arial Narrow" panose="020B0606020202030204" charset="0"/>
              <a:cs typeface="Arial Narrow" panose="020B0606020202030204" charset="0"/>
            </a:endParaRPr>
          </a:p>
          <a:p>
            <a:pPr marL="0" indent="0">
              <a:buNone/>
            </a:pPr>
            <a:r>
              <a:rPr lang="en-US" altLang="en-US" sz="1800">
                <a:latin typeface="Arial Narrow" panose="020B0606020202030204" charset="0"/>
                <a:cs typeface="Arial Narrow" panose="020B0606020202030204" charset="0"/>
              </a:rPr>
              <a:t>•	високотемпературни термодвойки (в комбинация с платина),</a:t>
            </a:r>
            <a:endParaRPr lang="en-US" altLang="en-US" sz="1800">
              <a:latin typeface="Arial Narrow" panose="020B0606020202030204" charset="0"/>
              <a:cs typeface="Arial Narrow" panose="020B0606020202030204" charset="0"/>
            </a:endParaRPr>
          </a:p>
          <a:p>
            <a:pPr marL="0" indent="0">
              <a:buNone/>
            </a:pPr>
            <a:r>
              <a:rPr lang="en-US" altLang="en-US" sz="1800">
                <a:latin typeface="Arial Narrow" panose="020B0606020202030204" charset="0"/>
                <a:cs typeface="Arial Narrow" panose="020B0606020202030204" charset="0"/>
              </a:rPr>
              <a:t>•	катализатори</a:t>
            </a:r>
            <a:r>
              <a:rPr lang="bg-BG" altLang="en-US" sz="1800">
                <a:latin typeface="Arial Narrow" panose="020B0606020202030204" charset="0"/>
                <a:cs typeface="Arial Narrow" panose="020B0606020202030204" charset="0"/>
              </a:rPr>
              <a:t> при нефтопреработването</a:t>
            </a:r>
            <a:r>
              <a:rPr lang="en-US" altLang="en-US" sz="1800">
                <a:latin typeface="Arial Narrow" panose="020B0606020202030204" charset="0"/>
                <a:cs typeface="Arial Narrow" panose="020B0606020202030204" charset="0"/>
              </a:rPr>
              <a:t>,</a:t>
            </a:r>
            <a:endParaRPr lang="en-US" altLang="en-US" sz="1800">
              <a:latin typeface="Arial Narrow" panose="020B0606020202030204" charset="0"/>
              <a:cs typeface="Arial Narrow" panose="020B0606020202030204" charset="0"/>
            </a:endParaRPr>
          </a:p>
          <a:p>
            <a:pPr marL="0" indent="0">
              <a:buNone/>
            </a:pPr>
            <a:r>
              <a:rPr lang="en-US" altLang="en-US" sz="1800">
                <a:latin typeface="Arial Narrow" panose="020B0606020202030204" charset="0"/>
                <a:cs typeface="Arial Narrow" panose="020B0606020202030204" charset="0"/>
              </a:rPr>
              <a:t>•	електрически контактни точки и лагери на уреди,</a:t>
            </a:r>
            <a:endParaRPr lang="en-US" altLang="en-US" sz="1800">
              <a:latin typeface="Arial Narrow" panose="020B0606020202030204" charset="0"/>
              <a:cs typeface="Arial Narrow" panose="020B0606020202030204" charset="0"/>
            </a:endParaRPr>
          </a:p>
          <a:p>
            <a:pPr marL="0" indent="0">
              <a:buNone/>
            </a:pPr>
            <a:r>
              <a:rPr lang="en-US" altLang="en-US" sz="1800">
                <a:latin typeface="Arial Narrow" panose="020B0606020202030204" charset="0"/>
                <a:cs typeface="Arial Narrow" panose="020B0606020202030204" charset="0"/>
              </a:rPr>
              <a:t>•	както и в електрически компоненти (като сплав с волфрам).</a:t>
            </a:r>
            <a:endParaRPr lang="en-US" altLang="en-US" sz="1800">
              <a:latin typeface="Arial Narrow" panose="020B0606020202030204" charset="0"/>
              <a:cs typeface="Arial Narrow" panose="020B0606020202030204" charset="0"/>
            </a:endParaRPr>
          </a:p>
        </p:txBody>
      </p:sp>
      <p:sp>
        <p:nvSpPr>
          <p:cNvPr id="4" name="Text Box 3"/>
          <p:cNvSpPr txBox="1"/>
          <p:nvPr/>
        </p:nvSpPr>
        <p:spPr>
          <a:xfrm>
            <a:off x="538480" y="2621280"/>
            <a:ext cx="7781290" cy="3969385"/>
          </a:xfrm>
          <a:prstGeom prst="rect">
            <a:avLst/>
          </a:prstGeom>
          <a:noFill/>
        </p:spPr>
        <p:txBody>
          <a:bodyPr wrap="square" rtlCol="0">
            <a:spAutoFit/>
          </a:bodyPr>
          <a:p>
            <a:r>
              <a:rPr lang="en-US" altLang="en-US"/>
              <a:t>•	</a:t>
            </a:r>
            <a:r>
              <a:rPr lang="de-DE" altLang="en-US" b="1">
                <a:effectLst>
                  <a:outerShdw blurRad="38100" dist="19050" dir="2700000" algn="tl" rotWithShape="0">
                    <a:schemeClr val="dk1">
                      <a:alpha val="40000"/>
                    </a:schemeClr>
                  </a:outerShdw>
                </a:effectLst>
                <a:latin typeface="Arial Narrow" panose="020B0606020202030204" charset="0"/>
                <a:cs typeface="Arial Narrow" panose="020B0606020202030204" charset="0"/>
                <a:sym typeface="+mn-ea"/>
              </a:rPr>
              <a:t>Re</a:t>
            </a:r>
            <a:r>
              <a:rPr lang="en-US" altLang="en-US"/>
              <a:t> има една от най-високите точки на топене.</a:t>
            </a:r>
            <a:endParaRPr lang="en-US" altLang="en-US"/>
          </a:p>
          <a:p>
            <a:r>
              <a:rPr lang="en-US" altLang="en-US"/>
              <a:t>•	В реактивен двигател на изтребител, рений може да представлява до 6% от теглото на сплавите в турбините.</a:t>
            </a:r>
            <a:endParaRPr lang="en-US" altLang="en-US"/>
          </a:p>
          <a:p>
            <a:r>
              <a:rPr lang="en-US" altLang="en-US"/>
              <a:t>•	Поради цената си се рециклира почти изцяло от износени турбинни лопатки — едва няколко килограма годишно се губят.</a:t>
            </a:r>
            <a:endParaRPr lang="en-US" altLang="en-US"/>
          </a:p>
          <a:p>
            <a:r>
              <a:rPr lang="en-US" altLang="en-US"/>
              <a:t>•	Рений е по-рядък дори от златото и платината.</a:t>
            </a:r>
            <a:endParaRPr lang="en-US" altLang="en-US"/>
          </a:p>
          <a:p>
            <a:r>
              <a:rPr lang="en-US" altLang="en-US"/>
              <a:t>•	Получава се като страничен продукт при преработка на молибденови и медни руди.</a:t>
            </a:r>
            <a:endParaRPr lang="en-US" altLang="en-US"/>
          </a:p>
          <a:p>
            <a:r>
              <a:rPr lang="en-US" altLang="en-US"/>
              <a:t>•	Годишното световно производство е около 50–60 тона.</a:t>
            </a:r>
            <a:endParaRPr lang="en-US" altLang="en-US"/>
          </a:p>
          <a:p>
            <a:r>
              <a:rPr lang="en-US" altLang="en-US"/>
              <a:t>•	Цената му често надхвърля 1000 долара за килограм (варира според чистотата и пазара).</a:t>
            </a:r>
            <a:endParaRPr lang="en-US" altLang="en-US"/>
          </a:p>
          <a:p>
            <a:r>
              <a:rPr lang="en-US" altLang="en-US"/>
              <a:t>•	Макар рядък, рений е изключително ценен стратегически метал, смятан за „метал</a:t>
            </a:r>
            <a:r>
              <a:rPr lang="bg-BG" altLang="en-US"/>
              <a:t>ът</a:t>
            </a:r>
            <a:r>
              <a:rPr lang="en-US" altLang="en-US"/>
              <a:t> на реактивната ера“.</a:t>
            </a:r>
            <a:endParaRPr lang="en-US" altLang="en-US"/>
          </a:p>
          <a:p>
            <a:endParaRPr lang="en-US" altLang="en-US"/>
          </a:p>
        </p:txBody>
      </p:sp>
      <p:sp>
        <p:nvSpPr>
          <p:cNvPr id="5" name="Text Box 4"/>
          <p:cNvSpPr txBox="1"/>
          <p:nvPr/>
        </p:nvSpPr>
        <p:spPr>
          <a:xfrm>
            <a:off x="573405" y="6443345"/>
            <a:ext cx="8113395" cy="368300"/>
          </a:xfrm>
          <a:prstGeom prst="rect">
            <a:avLst/>
          </a:prstGeom>
          <a:noFill/>
        </p:spPr>
        <p:txBody>
          <a:bodyPr wrap="square" rtlCol="0">
            <a:spAutoFit/>
          </a:bodyPr>
          <a:p>
            <a:pPr algn="r"/>
            <a:r>
              <a:rPr lang="en-US" altLang="en-US" b="1"/>
              <a:t>“Минералните ресурси и устойчивото развитие”</a:t>
            </a:r>
            <a:r>
              <a:rPr lang="bg-BG" altLang="en-US" b="1"/>
              <a:t>, </a:t>
            </a:r>
            <a:r>
              <a:rPr lang="en-US" altLang="en-US" b="1"/>
              <a:t>20 ноември 2025</a:t>
            </a:r>
            <a:endParaRPr lang="bg-BG" altLang="en-US"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tretch>
            <a:fillRect/>
          </a:stretch>
        </p:blipFill>
        <p:spPr>
          <a:xfrm>
            <a:off x="0" y="2033270"/>
            <a:ext cx="4846955" cy="3231515"/>
          </a:xfrm>
          <a:prstGeom prst="rect">
            <a:avLst/>
          </a:prstGeom>
        </p:spPr>
      </p:pic>
      <p:sp>
        <p:nvSpPr>
          <p:cNvPr id="2" name="Title 1"/>
          <p:cNvSpPr>
            <a:spLocks noGrp="1"/>
          </p:cNvSpPr>
          <p:nvPr>
            <p:ph type="title"/>
          </p:nvPr>
        </p:nvSpPr>
        <p:spPr>
          <a:xfrm>
            <a:off x="457200" y="274955"/>
            <a:ext cx="4353560" cy="1143000"/>
          </a:xfrm>
        </p:spPr>
        <p:txBody>
          <a:bodyPr>
            <a:normAutofit fontScale="90000"/>
          </a:bodyPr>
          <a:p>
            <a:r>
              <a:rPr lang="bg-BG" altLang="en-US">
                <a:sym typeface="+mn-ea"/>
              </a:rPr>
              <a:t>Д</a:t>
            </a:r>
            <a:r>
              <a:rPr lang="en-US" altLang="en-US">
                <a:sym typeface="+mn-ea"/>
              </a:rPr>
              <a:t>ържави-производители на рений</a:t>
            </a:r>
            <a:endParaRPr lang="en-US" altLang="en-US">
              <a:sym typeface="+mn-ea"/>
            </a:endParaRPr>
          </a:p>
        </p:txBody>
      </p:sp>
      <p:sp>
        <p:nvSpPr>
          <p:cNvPr id="3" name="Content Placeholder 2"/>
          <p:cNvSpPr>
            <a:spLocks noGrp="1"/>
          </p:cNvSpPr>
          <p:nvPr>
            <p:ph idx="1"/>
          </p:nvPr>
        </p:nvSpPr>
        <p:spPr>
          <a:xfrm>
            <a:off x="4859655" y="274320"/>
            <a:ext cx="4141470" cy="5956300"/>
          </a:xfrm>
        </p:spPr>
        <p:txBody>
          <a:bodyPr>
            <a:noAutofit/>
          </a:bodyPr>
          <a:p>
            <a:r>
              <a:rPr lang="en-US" altLang="en-US" sz="2000" b="1"/>
              <a:t>Чили</a:t>
            </a:r>
            <a:r>
              <a:rPr lang="en-US" altLang="en-US" sz="2000"/>
              <a:t>	</a:t>
            </a:r>
            <a:r>
              <a:rPr lang="bg-BG" altLang="en-US" sz="2000"/>
              <a:t>- н</a:t>
            </a:r>
            <a:r>
              <a:rPr lang="en-US" altLang="en-US" sz="2000"/>
              <a:t>ай-голям минен производител на рений. </a:t>
            </a:r>
            <a:endParaRPr lang="en-US" altLang="en-US" sz="2000"/>
          </a:p>
          <a:p>
            <a:r>
              <a:rPr lang="en-US" altLang="en-US" sz="2000" b="1"/>
              <a:t>САЩ</a:t>
            </a:r>
            <a:r>
              <a:rPr lang="en-US" altLang="en-US" sz="2000"/>
              <a:t>	</a:t>
            </a:r>
            <a:r>
              <a:rPr lang="bg-BG" altLang="en-US" sz="2000"/>
              <a:t>- з</a:t>
            </a:r>
            <a:r>
              <a:rPr lang="en-US" altLang="en-US" sz="2000"/>
              <a:t>начителен добив като побочен продукт от молибден и мед. </a:t>
            </a:r>
            <a:endParaRPr lang="en-US" altLang="en-US" sz="2000"/>
          </a:p>
          <a:p>
            <a:r>
              <a:rPr lang="en-US" altLang="en-US" sz="2000" b="1"/>
              <a:t>Полша</a:t>
            </a:r>
            <a:r>
              <a:rPr lang="en-US" altLang="en-US" sz="2000"/>
              <a:t>	</a:t>
            </a:r>
            <a:r>
              <a:rPr lang="bg-BG" altLang="en-US" sz="2000"/>
              <a:t>- и</a:t>
            </a:r>
            <a:r>
              <a:rPr lang="en-US" altLang="en-US" sz="2000"/>
              <a:t>звличане на рений от медни концентрати. </a:t>
            </a:r>
            <a:endParaRPr lang="en-US" altLang="en-US" sz="2000"/>
          </a:p>
          <a:p>
            <a:r>
              <a:rPr lang="en-US" altLang="en-US" sz="2000" b="1"/>
              <a:t>Казахстан</a:t>
            </a:r>
            <a:r>
              <a:rPr lang="en-US" altLang="en-US" sz="2000"/>
              <a:t>	</a:t>
            </a:r>
            <a:r>
              <a:rPr lang="bg-BG" altLang="en-US" sz="2000"/>
              <a:t>- п</a:t>
            </a:r>
            <a:r>
              <a:rPr lang="en-US" altLang="en-US" sz="2000"/>
              <a:t>рисъства в глобалния добив чрез свои металургични комплекси. </a:t>
            </a:r>
            <a:endParaRPr lang="en-US" altLang="en-US" sz="2000"/>
          </a:p>
          <a:p>
            <a:r>
              <a:rPr lang="en-US" altLang="en-US" sz="2000" b="1"/>
              <a:t>Армения</a:t>
            </a:r>
            <a:r>
              <a:rPr lang="bg-BG" altLang="en-US" sz="2000"/>
              <a:t> - п</a:t>
            </a:r>
            <a:r>
              <a:rPr lang="en-US" altLang="en-US" sz="2000"/>
              <a:t>о-малък, но постоянен производител на рений чрез своите медно-молибденови руди. </a:t>
            </a:r>
            <a:endParaRPr lang="en-US" altLang="en-US" sz="2000"/>
          </a:p>
          <a:p>
            <a:r>
              <a:rPr lang="en-US" altLang="en-US" sz="2000" b="1"/>
              <a:t>Китай</a:t>
            </a:r>
            <a:r>
              <a:rPr lang="bg-BG" altLang="en-US" sz="2000"/>
              <a:t> - п</a:t>
            </a:r>
            <a:r>
              <a:rPr lang="en-US" altLang="en-US" sz="2000"/>
              <a:t>роизводител с по-малки обеми, но важен в рафинирането и потреблението.</a:t>
            </a:r>
            <a:endParaRPr lang="en-US" altLang="en-US" sz="2000"/>
          </a:p>
        </p:txBody>
      </p:sp>
      <p:sp>
        <p:nvSpPr>
          <p:cNvPr id="7" name="Text Box 6"/>
          <p:cNvSpPr txBox="1"/>
          <p:nvPr/>
        </p:nvSpPr>
        <p:spPr>
          <a:xfrm>
            <a:off x="573405" y="6443345"/>
            <a:ext cx="8113395" cy="368300"/>
          </a:xfrm>
          <a:prstGeom prst="rect">
            <a:avLst/>
          </a:prstGeom>
          <a:noFill/>
        </p:spPr>
        <p:txBody>
          <a:bodyPr wrap="square" rtlCol="0">
            <a:spAutoFit/>
          </a:bodyPr>
          <a:p>
            <a:pPr algn="r"/>
            <a:r>
              <a:rPr lang="en-US" altLang="en-US" b="1"/>
              <a:t>“Минералните ресурси и устойчивото развитие”</a:t>
            </a:r>
            <a:r>
              <a:rPr lang="bg-BG" altLang="en-US" b="1"/>
              <a:t>, </a:t>
            </a:r>
            <a:r>
              <a:rPr lang="en-US" altLang="en-US" b="1"/>
              <a:t>20 ноември 2025</a:t>
            </a:r>
            <a:endParaRPr lang="en-US" altLang="en-US"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Picture 16"/>
          <p:cNvPicPr>
            <a:picLocks noChangeAspect="1"/>
          </p:cNvPicPr>
          <p:nvPr/>
        </p:nvPicPr>
        <p:blipFill>
          <a:blip r:embed="rId1"/>
          <a:stretch>
            <a:fillRect/>
          </a:stretch>
        </p:blipFill>
        <p:spPr>
          <a:xfrm>
            <a:off x="1598930" y="850265"/>
            <a:ext cx="5946140" cy="51574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28596" y="2674814"/>
            <a:ext cx="8229600" cy="538162"/>
          </a:xfrm>
        </p:spPr>
        <p:txBody>
          <a:bodyPr/>
          <a:lstStyle/>
          <a:p>
            <a:r>
              <a:rPr lang="en-US" sz="28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Digestion  procedures</a:t>
            </a:r>
            <a:endParaRPr lang="en-US" sz="2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363" name="Rectangle 2"/>
          <p:cNvSpPr>
            <a:spLocks noChangeArrowheads="1"/>
          </p:cNvSpPr>
          <p:nvPr/>
        </p:nvSpPr>
        <p:spPr bwMode="auto">
          <a:xfrm>
            <a:off x="142844" y="3143248"/>
            <a:ext cx="4154488" cy="646331"/>
          </a:xfrm>
          <a:prstGeom prst="rect">
            <a:avLst/>
          </a:prstGeom>
          <a:noFill/>
          <a:ln w="9525">
            <a:noFill/>
            <a:miter lim="800000"/>
          </a:ln>
        </p:spPr>
        <p:txBody>
          <a:bodyPr>
            <a:spAutoFit/>
          </a:bodyPr>
          <a:lstStyle/>
          <a:p>
            <a:pPr algn="ctr"/>
            <a:r>
              <a:rPr lang="en-US" b="1" i="1" u="sng" dirty="0" smtClean="0">
                <a:solidFill>
                  <a:srgbClr val="0070C0"/>
                </a:solidFill>
                <a:latin typeface="Arial" panose="020B0604020202020204" pitchFamily="34" charset="0"/>
              </a:rPr>
              <a:t>Sintering </a:t>
            </a:r>
            <a:r>
              <a:rPr lang="en-US" b="1" i="1" u="sng" dirty="0">
                <a:solidFill>
                  <a:srgbClr val="0070C0"/>
                </a:solidFill>
                <a:latin typeface="Arial" panose="020B0604020202020204" pitchFamily="34" charset="0"/>
              </a:rPr>
              <a:t>with magnesium oxide and oxidizing agent</a:t>
            </a:r>
            <a:endParaRPr lang="en-US" b="1" i="1" u="sng" dirty="0">
              <a:solidFill>
                <a:srgbClr val="0070C0"/>
              </a:solidFill>
              <a:latin typeface="Arial" panose="020B0604020202020204" pitchFamily="34" charset="0"/>
            </a:endParaRPr>
          </a:p>
        </p:txBody>
      </p:sp>
      <p:sp>
        <p:nvSpPr>
          <p:cNvPr id="15364" name="Rectangle 3"/>
          <p:cNvSpPr>
            <a:spLocks noChangeArrowheads="1"/>
          </p:cNvSpPr>
          <p:nvPr/>
        </p:nvSpPr>
        <p:spPr bwMode="auto">
          <a:xfrm>
            <a:off x="4857752" y="3286124"/>
            <a:ext cx="3922712" cy="369332"/>
          </a:xfrm>
          <a:prstGeom prst="rect">
            <a:avLst/>
          </a:prstGeom>
          <a:noFill/>
          <a:ln w="9525">
            <a:noFill/>
            <a:miter lim="800000"/>
          </a:ln>
        </p:spPr>
        <p:txBody>
          <a:bodyPr>
            <a:spAutoFit/>
          </a:bodyPr>
          <a:lstStyle/>
          <a:p>
            <a:pPr algn="ctr"/>
            <a:r>
              <a:rPr lang="en-US" b="1" i="1" u="sng" dirty="0">
                <a:solidFill>
                  <a:srgbClr val="FF0000"/>
                </a:solidFill>
                <a:latin typeface="Arial" panose="020B0604020202020204" pitchFamily="34" charset="0"/>
              </a:rPr>
              <a:t>Microwave acid </a:t>
            </a:r>
            <a:r>
              <a:rPr lang="en-US" b="1" i="1" u="sng" dirty="0" smtClean="0">
                <a:solidFill>
                  <a:srgbClr val="FF0000"/>
                </a:solidFill>
                <a:latin typeface="Arial" panose="020B0604020202020204" pitchFamily="34" charset="0"/>
              </a:rPr>
              <a:t>digestion</a:t>
            </a:r>
            <a:endParaRPr lang="en-US" b="1" i="1" u="sng" strike="sngStrike" dirty="0">
              <a:solidFill>
                <a:srgbClr val="FF0000"/>
              </a:solidFill>
              <a:latin typeface="Arial" panose="020B0604020202020204" pitchFamily="34" charset="0"/>
            </a:endParaRPr>
          </a:p>
        </p:txBody>
      </p:sp>
      <p:sp>
        <p:nvSpPr>
          <p:cNvPr id="15365" name="Rectangle 4"/>
          <p:cNvSpPr>
            <a:spLocks noChangeArrowheads="1"/>
          </p:cNvSpPr>
          <p:nvPr/>
        </p:nvSpPr>
        <p:spPr bwMode="auto">
          <a:xfrm>
            <a:off x="346074" y="3915511"/>
            <a:ext cx="4154488" cy="2585323"/>
          </a:xfrm>
          <a:prstGeom prst="rect">
            <a:avLst/>
          </a:prstGeom>
          <a:noFill/>
          <a:ln w="9525">
            <a:noFill/>
            <a:miter lim="800000"/>
          </a:ln>
        </p:spPr>
        <p:txBody>
          <a:bodyPr>
            <a:spAutoFit/>
          </a:bodyPr>
          <a:lstStyle/>
          <a:p>
            <a:pPr algn="just"/>
            <a:r>
              <a:rPr lang="en-US" b="1" dirty="0">
                <a:solidFill>
                  <a:srgbClr val="0070C0"/>
                </a:solidFill>
                <a:latin typeface="Arial" panose="020B0604020202020204" pitchFamily="34" charset="0"/>
              </a:rPr>
              <a:t>The sample pretreatment method by sintering with </a:t>
            </a:r>
            <a:r>
              <a:rPr lang="en-US" b="1" dirty="0" err="1">
                <a:solidFill>
                  <a:srgbClr val="0070C0"/>
                </a:solidFill>
                <a:latin typeface="Arial" panose="020B0604020202020204" pitchFamily="34" charset="0"/>
              </a:rPr>
              <a:t>МgO</a:t>
            </a:r>
            <a:r>
              <a:rPr lang="en-US" b="1" dirty="0">
                <a:solidFill>
                  <a:srgbClr val="0070C0"/>
                </a:solidFill>
                <a:latin typeface="Arial" panose="020B0604020202020204" pitchFamily="34" charset="0"/>
              </a:rPr>
              <a:t> and NaNO</a:t>
            </a:r>
            <a:r>
              <a:rPr lang="en-US" sz="1200" b="1" dirty="0">
                <a:solidFill>
                  <a:srgbClr val="0070C0"/>
                </a:solidFill>
                <a:latin typeface="Arial" panose="020B0604020202020204" pitchFamily="34" charset="0"/>
              </a:rPr>
              <a:t>3</a:t>
            </a:r>
            <a:r>
              <a:rPr lang="en-US" b="1" dirty="0">
                <a:solidFill>
                  <a:srgbClr val="0070C0"/>
                </a:solidFill>
                <a:latin typeface="Arial" panose="020B0604020202020204" pitchFamily="34" charset="0"/>
              </a:rPr>
              <a:t> </a:t>
            </a:r>
            <a:r>
              <a:rPr lang="en-US" b="1" dirty="0" smtClean="0">
                <a:solidFill>
                  <a:srgbClr val="0070C0"/>
                </a:solidFill>
                <a:latin typeface="Arial" panose="020B0604020202020204" pitchFamily="34" charset="0"/>
              </a:rPr>
              <a:t>is in accordance to [1]. The </a:t>
            </a:r>
            <a:r>
              <a:rPr lang="en-US" b="1" dirty="0">
                <a:solidFill>
                  <a:srgbClr val="0070C0"/>
                </a:solidFill>
                <a:latin typeface="Arial" panose="020B0604020202020204" pitchFamily="34" charset="0"/>
              </a:rPr>
              <a:t>magnesium and the greatest part of the matrix elements were kept as residue in the form of insoluble constituent. The final sample solution contains 1080 </a:t>
            </a:r>
            <a:r>
              <a:rPr lang="en-US" b="1" dirty="0" err="1">
                <a:solidFill>
                  <a:srgbClr val="0070C0"/>
                </a:solidFill>
                <a:latin typeface="Arial" panose="020B0604020202020204" pitchFamily="34" charset="0"/>
              </a:rPr>
              <a:t>μg</a:t>
            </a:r>
            <a:r>
              <a:rPr lang="en-US" b="1" dirty="0">
                <a:solidFill>
                  <a:srgbClr val="0070C0"/>
                </a:solidFill>
                <a:latin typeface="Arial" panose="020B0604020202020204" pitchFamily="34" charset="0"/>
              </a:rPr>
              <a:t> /ml sodium and the acids used for the dissolution</a:t>
            </a:r>
            <a:r>
              <a:rPr lang="en-US" b="1" dirty="0" smtClean="0">
                <a:solidFill>
                  <a:srgbClr val="0070C0"/>
                </a:solidFill>
                <a:latin typeface="Arial" panose="020B0604020202020204" pitchFamily="34" charset="0"/>
              </a:rPr>
              <a:t>.</a:t>
            </a:r>
            <a:endParaRPr lang="en-US" dirty="0"/>
          </a:p>
        </p:txBody>
      </p:sp>
      <p:sp>
        <p:nvSpPr>
          <p:cNvPr id="15366" name="Rectangle 5"/>
          <p:cNvSpPr>
            <a:spLocks noChangeArrowheads="1"/>
          </p:cNvSpPr>
          <p:nvPr/>
        </p:nvSpPr>
        <p:spPr bwMode="auto">
          <a:xfrm>
            <a:off x="4784725" y="3643314"/>
            <a:ext cx="4095750" cy="2862322"/>
          </a:xfrm>
          <a:prstGeom prst="rect">
            <a:avLst/>
          </a:prstGeom>
          <a:noFill/>
          <a:ln w="9525">
            <a:noFill/>
            <a:miter lim="800000"/>
          </a:ln>
        </p:spPr>
        <p:txBody>
          <a:bodyPr wrap="square">
            <a:spAutoFit/>
          </a:bodyPr>
          <a:lstStyle/>
          <a:p>
            <a:pPr algn="just"/>
            <a:r>
              <a:rPr lang="en-US" b="1" dirty="0">
                <a:solidFill>
                  <a:srgbClr val="FF0000"/>
                </a:solidFill>
                <a:latin typeface="Arial" panose="020B0604020202020204" pitchFamily="34" charset="0"/>
              </a:rPr>
              <a:t>The digestion was performed in a microwave digestion system in the presence of nitric acid and hydrochloric acid. The final sample solutions </a:t>
            </a:r>
            <a:r>
              <a:rPr lang="en-US" b="1" dirty="0" smtClean="0">
                <a:solidFill>
                  <a:srgbClr val="FF0000"/>
                </a:solidFill>
                <a:latin typeface="Arial" panose="020B0604020202020204" pitchFamily="34" charset="0"/>
              </a:rPr>
              <a:t>contains </a:t>
            </a:r>
            <a:r>
              <a:rPr lang="en-US" b="1" dirty="0">
                <a:solidFill>
                  <a:srgbClr val="FF0000"/>
                </a:solidFill>
                <a:latin typeface="Arial" panose="020B0604020202020204" pitchFamily="34" charset="0"/>
              </a:rPr>
              <a:t>all matrix constituents (Mo, Al, Ti, Fe, Mg, Ca and Cu) and  the spectral  interferences  on the prominent analysis lines of rhenium cannot be eliminated.</a:t>
            </a:r>
            <a:endParaRPr lang="en-US" b="1" dirty="0">
              <a:solidFill>
                <a:srgbClr val="FF0000"/>
              </a:solidFill>
              <a:latin typeface="Arial" panose="020B0604020202020204" pitchFamily="34" charset="0"/>
            </a:endParaRPr>
          </a:p>
        </p:txBody>
      </p:sp>
      <p:sp>
        <p:nvSpPr>
          <p:cNvPr id="7" name="TextBox 6"/>
          <p:cNvSpPr txBox="1"/>
          <p:nvPr/>
        </p:nvSpPr>
        <p:spPr>
          <a:xfrm>
            <a:off x="785786" y="6395230"/>
            <a:ext cx="7215238" cy="400110"/>
          </a:xfrm>
          <a:prstGeom prst="rect">
            <a:avLst/>
          </a:prstGeom>
          <a:noFill/>
        </p:spPr>
        <p:txBody>
          <a:bodyPr wrap="square" rtlCol="0">
            <a:spAutoFit/>
          </a:bodyPr>
          <a:lstStyle/>
          <a:p>
            <a:pPr algn="ctr"/>
            <a:r>
              <a:rPr lang="en-US" sz="2000" b="1" dirty="0" smtClean="0">
                <a:solidFill>
                  <a:srgbClr val="0070C0"/>
                </a:solidFill>
                <a:latin typeface="Arial" panose="020B0604020202020204" pitchFamily="34" charset="0"/>
                <a:cs typeface="Arial" panose="020B0604020202020204" pitchFamily="34" charset="0"/>
              </a:rPr>
              <a:t>[</a:t>
            </a:r>
            <a:r>
              <a:rPr lang="en-US" b="1" dirty="0" smtClean="0">
                <a:solidFill>
                  <a:srgbClr val="0070C0"/>
                </a:solidFill>
                <a:latin typeface="Arial" panose="020B0604020202020204" pitchFamily="34" charset="0"/>
              </a:rPr>
              <a:t>1] Q. Zhao, Q. Li, Rock Miner. Anal. 28 (2009) 593–594</a:t>
            </a:r>
            <a:endParaRPr lang="bg-BG" dirty="0"/>
          </a:p>
        </p:txBody>
      </p:sp>
      <p:sp>
        <p:nvSpPr>
          <p:cNvPr id="8" name="TextBox 7"/>
          <p:cNvSpPr txBox="1"/>
          <p:nvPr/>
        </p:nvSpPr>
        <p:spPr>
          <a:xfrm>
            <a:off x="251520" y="625912"/>
            <a:ext cx="8572560" cy="1938992"/>
          </a:xfrm>
          <a:prstGeom prst="rect">
            <a:avLst/>
          </a:prstGeom>
          <a:noFill/>
        </p:spPr>
        <p:txBody>
          <a:bodyPr wrap="square" rtlCol="0">
            <a:spAutoFit/>
          </a:bodyPr>
          <a:lstStyle/>
          <a:p>
            <a:pPr algn="ctr"/>
            <a:r>
              <a:rPr lang="pt-BR" sz="2000" b="1" dirty="0" smtClean="0">
                <a:latin typeface="Arial" panose="020B0604020202020204" pitchFamily="34" charset="0"/>
                <a:cs typeface="Arial" panose="020B0604020202020204" pitchFamily="34" charset="0"/>
              </a:rPr>
              <a:t>a</a:t>
            </a:r>
            <a:r>
              <a:rPr lang="pt-BR" sz="2000" b="1" dirty="0" smtClean="0">
                <a:latin typeface="Arial" panose="020B0604020202020204" pitchFamily="34" charset="0"/>
                <a:cs typeface="Arial" panose="020B0604020202020204" pitchFamily="34" charset="0"/>
              </a:rPr>
              <a:t>) Certified Reference Material “Mo B”, Molybdenum concentrate </a:t>
            </a:r>
            <a:r>
              <a:rPr lang="en-US" sz="2000" b="1" dirty="0" smtClean="0">
                <a:latin typeface="Arial" panose="020B0604020202020204" pitchFamily="34" charset="0"/>
                <a:cs typeface="Arial" panose="020B0604020202020204" pitchFamily="34" charset="0"/>
              </a:rPr>
              <a:t>“CGL-202” (CRM Molybdenum concentrate “CGL-202”), Central Geological Laboratory, Mongolia.</a:t>
            </a:r>
            <a:endParaRPr lang="en-US" sz="2000" b="1" dirty="0" smtClean="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b) Standard Reference Material 332, Copper concentrate (SRM 332 Copper concentrate), National Institute of Standards and Technology (NIST), USA.</a:t>
            </a:r>
            <a:endParaRPr lang="bg-BG" sz="2000" b="1" dirty="0">
              <a:latin typeface="Arial" panose="020B0604020202020204" pitchFamily="34" charset="0"/>
              <a:cs typeface="Arial" panose="020B0604020202020204" pitchFamily="34" charset="0"/>
            </a:endParaRPr>
          </a:p>
        </p:txBody>
      </p:sp>
      <p:sp>
        <p:nvSpPr>
          <p:cNvPr id="9" name="TextBox 8"/>
          <p:cNvSpPr txBox="1"/>
          <p:nvPr/>
        </p:nvSpPr>
        <p:spPr>
          <a:xfrm>
            <a:off x="1187624" y="97468"/>
            <a:ext cx="6264696" cy="523220"/>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Certified reference materials</a:t>
            </a:r>
            <a:r>
              <a:rPr lang="en-US" sz="28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bg-BG"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376555"/>
            <a:ext cx="8477885" cy="5749925"/>
          </a:xfrm>
        </p:spPr>
        <p:txBody>
          <a:bodyPr>
            <a:noAutofit/>
          </a:bodyPr>
          <a:p>
            <a:pPr marL="0" indent="0" algn="just">
              <a:buNone/>
            </a:pPr>
            <a:r>
              <a:rPr lang="en-US" altLang="en-US" sz="1400"/>
              <a:t>Въведение</a:t>
            </a:r>
            <a:endParaRPr lang="en-US" altLang="en-US" sz="1400"/>
          </a:p>
          <a:p>
            <a:pPr marL="0" indent="0" algn="just">
              <a:buNone/>
            </a:pPr>
            <a:r>
              <a:rPr lang="en-US" altLang="en-US" sz="1400"/>
              <a:t>	Търсенето на рений се обуславя от интензивното развитие на аерокосмическата индустрия и производството на газови турбини. Необходимостта от този елемент е свързана с широкото му приложение в термоустойчиви никелови сплави, използвани при изработката на лопатки за авиационни и енергийни двигатели. Уникалният „ефект на рения“ се проявява чрез способността му едновременно да повишава якостта, пластичността и заваряемостта на сплавите в които се добавя, както и същевременно понижава температурата на преход към крехко състояние и предотвратява крехкостта след рекристализация. Реният подобрява общите характеристики и стабилност на сплавите, особено при високи температури, което ги прави по-устойчиви на деформация и износване. [8, 9].</a:t>
            </a:r>
            <a:endParaRPr lang="en-US" altLang="en-US" sz="1400"/>
          </a:p>
          <a:p>
            <a:pPr marL="0" indent="0" algn="just">
              <a:buNone/>
            </a:pPr>
            <a:r>
              <a:rPr lang="en-US" altLang="en-US" sz="1400"/>
              <a:t>Елементът рений не образува промишлено значими собствени минерали, рядко се среща като свободен елемент или като свой собствен минерал ReS₂. Среща се главно под формата на изоморфни включвания и, по-рядко, като самостоятелни минерали – например жежказганит. Основните суровинни източници с индустриално значение са рениево-молибденови концентрати, където реният е до 0,01 – 0,02% и в медно-сулфидни руди до 0,002 – 0,0035%. Намира в медни и молибденови руди, както и в по-малки количества в уранови находища. Поради това се извлича като страничен продукт при производството на мед, молибден и уран. Технологичните процеси са насочени основно към добива на тези метали, като реният се разпределя между различните продукти на тяхната преработка [7].</a:t>
            </a:r>
            <a:endParaRPr lang="en-US" altLang="en-US" sz="1400"/>
          </a:p>
          <a:p>
            <a:pPr marL="0" indent="0" algn="just">
              <a:buNone/>
            </a:pPr>
            <a:r>
              <a:rPr lang="en-US" altLang="en-US" sz="1400"/>
              <a:t>Скрапът от термоустойчиви сплави служи като допълнителен източник на рений, наред с неговите първични минерални суровини [11]. Въпреки че вторичните суровини съдържат значителни количества рений (1–5%), тяхната преработка е ресурсно интензивна. Разлагането на сплавите изисква смилане на изключително здрави материали, използване на силни киселини или големи количества хлориращи реагенти за извличане на компонентите им. Електрохимичните методи, от своя страна, водят до образуването на значителни количества отработени електролити. Поради това извличането на рений както от минерални суровини, така и от промишлени отпадъци остава индустриално значим процес, необходим за осигуряване на надеждни доставки на този рядък метал.</a:t>
            </a:r>
            <a:endParaRPr lang="en-US" altLang="en-US" sz="1400"/>
          </a:p>
          <a:p>
            <a:pPr marL="0" indent="0" algn="just">
              <a:buNone/>
            </a:pPr>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50000"/>
          </a:bodyPr>
          <a:p>
            <a:r>
              <a:rPr lang="en-US" altLang="en-US"/>
              <a:t>3.2. Идентифициране на матричните линии</a:t>
            </a:r>
            <a:endParaRPr lang="en-US" altLang="en-US"/>
          </a:p>
          <a:p>
            <a:r>
              <a:rPr lang="en-US" altLang="en-US"/>
              <a:t>При използване на микровълнова киселинна минерализация крайният разтвор на пробата съдържа всички компоненти на матрицата. Тази процедура се извършва в затворена система, което позволява напълно да се елиминират загубите на рений. Крайният разтвор съдържа всички матрични елементи - Mo, Al, Ti, Fe, Mg, Ca и Cu, което означава, че спектралните пречения върху най-чувствитените аналитични линии на рения не могат да бъдат пренебрегнати. Тъй като спектралните пречения имат критично значение за точността на аналитичните резултати, те бяха изследвани. Количествената информация за вида и големината им беше получена чрез сканиране на дължините на вълните около избраните аналитични линии на рения в присъствието на 2000 µg/mL Mo, Al, Ti, Fe, Mg, Ca и Cu, използвани поотделно като пречещи елементи Фиг. 1, 2. За количествено определяне на спектралните пречения бе приложена Q-концепцията на Boumans и Vrakking в присъствието на много-компонентна матрица [2, 3].</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857232"/>
            <a:ext cx="4429156" cy="2031325"/>
          </a:xfrm>
          <a:prstGeom prst="rect">
            <a:avLst/>
          </a:prstGeom>
          <a:noFill/>
        </p:spPr>
        <p:txBody>
          <a:bodyPr wrap="square" rtlCol="0">
            <a:spAutoFit/>
          </a:bodyPr>
          <a:lstStyle/>
          <a:p>
            <a:r>
              <a:rPr lang="en-US" dirty="0" smtClean="0"/>
              <a:t>Acknowledgments</a:t>
            </a:r>
            <a:endParaRPr lang="en-US" dirty="0" smtClean="0"/>
          </a:p>
          <a:p>
            <a:r>
              <a:rPr lang="en-US" dirty="0" smtClean="0"/>
              <a:t>The authors would like to acknowledge EUROTEST-CONTROL EAD,</a:t>
            </a:r>
            <a:endParaRPr lang="en-US" dirty="0" smtClean="0"/>
          </a:p>
          <a:p>
            <a:r>
              <a:rPr lang="en-US" dirty="0" smtClean="0"/>
              <a:t>Sofia, Bulgaria and to Mrs. Velichka Nedelcheva for the measurements</a:t>
            </a:r>
            <a:endParaRPr lang="en-US" dirty="0" smtClean="0"/>
          </a:p>
          <a:p>
            <a:r>
              <a:rPr lang="en-US" dirty="0" smtClean="0"/>
              <a:t>by the axial viewing ICP-OES, Spectroblue equipment.</a:t>
            </a:r>
            <a:endParaRPr lang="bg-B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457200" y="274638"/>
            <a:ext cx="7527925" cy="660400"/>
          </a:xfrm>
        </p:spPr>
        <p:txBody>
          <a:bodyPr/>
          <a:lstStyle/>
          <a:p>
            <a:pPr marL="342900" indent="-342900" eaLnBrk="1" hangingPunct="1"/>
            <a:r>
              <a:rPr lang="en-US" sz="2800" b="1" dirty="0" smtClean="0">
                <a:latin typeface="Arial" panose="020B0604020202020204" pitchFamily="34" charset="0"/>
                <a:cs typeface="Arial" panose="020B0604020202020204" pitchFamily="34" charset="0"/>
              </a:rPr>
              <a:t>General purpose</a:t>
            </a:r>
            <a:endParaRPr lang="en-US" sz="2800" dirty="0" smtClean="0">
              <a:latin typeface="Arial" panose="020B0604020202020204" pitchFamily="34" charset="0"/>
              <a:cs typeface="Arial" panose="020B0604020202020204" pitchFamily="34" charset="0"/>
            </a:endParaRPr>
          </a:p>
        </p:txBody>
      </p:sp>
      <p:sp>
        <p:nvSpPr>
          <p:cNvPr id="14340" name="Rectangle 5"/>
          <p:cNvSpPr>
            <a:spLocks noChangeArrowheads="1"/>
          </p:cNvSpPr>
          <p:nvPr/>
        </p:nvSpPr>
        <p:spPr bwMode="auto">
          <a:xfrm>
            <a:off x="4479925" y="44450"/>
            <a:ext cx="184150" cy="368300"/>
          </a:xfrm>
          <a:prstGeom prst="rect">
            <a:avLst/>
          </a:prstGeom>
          <a:solidFill>
            <a:srgbClr val="FFFFFF"/>
          </a:solidFill>
          <a:ln w="9525">
            <a:noFill/>
            <a:miter lim="800000"/>
          </a:ln>
        </p:spPr>
        <p:txBody>
          <a:bodyPr wrap="none" anchor="ctr">
            <a:spAutoFit/>
          </a:bodyPr>
          <a:lstStyle/>
          <a:p>
            <a:pPr algn="just" eaLnBrk="0" hangingPunct="0"/>
            <a:endParaRPr lang="bg-BG"/>
          </a:p>
        </p:txBody>
      </p:sp>
      <p:sp>
        <p:nvSpPr>
          <p:cNvPr id="11" name="TextBox 10"/>
          <p:cNvSpPr txBox="1"/>
          <p:nvPr/>
        </p:nvSpPr>
        <p:spPr>
          <a:xfrm>
            <a:off x="467544" y="1412776"/>
            <a:ext cx="7848872" cy="2308324"/>
          </a:xfrm>
          <a:prstGeom prst="rect">
            <a:avLst/>
          </a:prstGeom>
          <a:noFill/>
        </p:spPr>
        <p:txBody>
          <a:bodyPr wrap="square" rtlCol="0">
            <a:spAutoFit/>
          </a:bodyPr>
          <a:lstStyle/>
          <a:p>
            <a:pPr algn="just"/>
            <a:r>
              <a:rPr lang="en-US" dirty="0" smtClean="0">
                <a:latin typeface="Arial" panose="020B0604020202020204" pitchFamily="34" charset="0"/>
                <a:cs typeface="Arial" panose="020B0604020202020204" pitchFamily="34" charset="0"/>
              </a:rPr>
              <a:t>	The general purpose of the present paper is to study the spectral interferences in the determination of rhenium in molybdenum and copper concentrates and to show how to circumvent spectral interferences by using radial viewing 40.68MHz ICP with high resolution (practical spectral bandwidth = 5 pm) in comparison with axial viewing 27.12 MHz ICP with middle resolution (pixel resolution = 8 pm), applying the both procedures with microwave acid digestion and sintering with magnesium oxide and oxidizing agents.</a:t>
            </a:r>
            <a:endParaRPr lang="bg-BG" dirty="0">
              <a:latin typeface="Arial" panose="020B0604020202020204" pitchFamily="34" charset="0"/>
              <a:cs typeface="Arial" panose="020B0604020202020204" pitchFamily="34" charset="0"/>
            </a:endParaRPr>
          </a:p>
        </p:txBody>
      </p:sp>
      <p:pic>
        <p:nvPicPr>
          <p:cNvPr id="15362" name="Picture 2" descr="http://www.spectro.com/-/media/ametekspectro/images/products/product_zoomed_image/blue_840x630.png?h=630&amp;la=en&amp;w=840&amp;hash=F60F4E3FB0764500926365530455A07539FCB6E6"/>
          <p:cNvPicPr>
            <a:picLocks noChangeAspect="1" noChangeArrowheads="1"/>
          </p:cNvPicPr>
          <p:nvPr/>
        </p:nvPicPr>
        <p:blipFill>
          <a:blip r:embed="rId1" cstate="print"/>
          <a:srcRect/>
          <a:stretch>
            <a:fillRect/>
          </a:stretch>
        </p:blipFill>
        <p:spPr bwMode="auto">
          <a:xfrm>
            <a:off x="323528" y="3933056"/>
            <a:ext cx="3648406" cy="2736305"/>
          </a:xfrm>
          <a:prstGeom prst="rect">
            <a:avLst/>
          </a:prstGeom>
          <a:noFill/>
        </p:spPr>
      </p:pic>
      <p:pic>
        <p:nvPicPr>
          <p:cNvPr id="15363" name="Picture 3"/>
          <p:cNvPicPr>
            <a:picLocks noChangeAspect="1" noChangeArrowheads="1"/>
          </p:cNvPicPr>
          <p:nvPr/>
        </p:nvPicPr>
        <p:blipFill>
          <a:blip r:embed="rId2" cstate="print"/>
          <a:srcRect/>
          <a:stretch>
            <a:fillRect/>
          </a:stretch>
        </p:blipFill>
        <p:spPr bwMode="auto">
          <a:xfrm>
            <a:off x="4573015" y="4149081"/>
            <a:ext cx="4050919"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21945" y="1945640"/>
            <a:ext cx="8229600" cy="3658870"/>
          </a:xfrm>
        </p:spPr>
        <p:txBody>
          <a:bodyPr>
            <a:noAutofit/>
          </a:bodyPr>
          <a:p>
            <a:pPr algn="just"/>
            <a:r>
              <a:rPr lang="en-US" altLang="en-US" sz="2200">
                <a:latin typeface="Arial Narrow" panose="020B0606020202030204" charset="0"/>
                <a:cs typeface="Arial Narrow" panose="020B0606020202030204" charset="0"/>
              </a:rPr>
              <a:t>Изследвани са възможностите на HR-ICP-OES при определяне на рений в молибденови и медни концентрати.</a:t>
            </a:r>
            <a:endParaRPr lang="en-US" altLang="en-US" sz="2200">
              <a:latin typeface="Arial Narrow" panose="020B0606020202030204" charset="0"/>
              <a:cs typeface="Arial Narrow" panose="020B0606020202030204" charset="0"/>
            </a:endParaRPr>
          </a:p>
          <a:p>
            <a:pPr algn="just"/>
            <a:r>
              <a:rPr lang="en-US" altLang="en-US" sz="2200">
                <a:latin typeface="Arial Narrow" panose="020B0606020202030204" charset="0"/>
                <a:cs typeface="Arial Narrow" panose="020B0606020202030204" charset="0"/>
              </a:rPr>
              <a:t> Регистрирана е хиперфина структура на спектралните линии Re II 197.248, Re II 221.426 и Re II 227.525 nm. Отделните компоненти </a:t>
            </a:r>
            <a:r>
              <a:rPr lang="bg-BG" altLang="en-US" sz="2200">
                <a:latin typeface="Arial Narrow" panose="020B0606020202030204" charset="0"/>
                <a:cs typeface="Arial Narrow" panose="020B0606020202030204" charset="0"/>
              </a:rPr>
              <a:t>с</a:t>
            </a:r>
            <a:r>
              <a:rPr lang="en-US" altLang="en-US" sz="2200">
                <a:latin typeface="Arial Narrow" panose="020B0606020202030204" charset="0"/>
                <a:cs typeface="Arial Narrow" panose="020B0606020202030204" charset="0"/>
              </a:rPr>
              <a:t>а използвани като самостоятелни аналитични линии, което минимизира спектралните пречения </a:t>
            </a:r>
            <a:r>
              <a:rPr lang="bg-BG" altLang="en-US" sz="2200">
                <a:latin typeface="Arial Narrow" panose="020B0606020202030204" charset="0"/>
                <a:cs typeface="Arial Narrow" panose="020B0606020202030204" charset="0"/>
              </a:rPr>
              <a:t>в присъствие на</a:t>
            </a:r>
            <a:r>
              <a:rPr lang="en-US" altLang="en-US" sz="2200">
                <a:latin typeface="Arial Narrow" panose="020B0606020202030204" charset="0"/>
                <a:cs typeface="Arial Narrow" panose="020B0606020202030204" charset="0"/>
              </a:rPr>
              <a:t> сложна матрица</a:t>
            </a:r>
            <a:r>
              <a:rPr lang="bg-BG" altLang="en-US" sz="2200">
                <a:latin typeface="Arial Narrow" panose="020B0606020202030204" charset="0"/>
                <a:cs typeface="Arial Narrow" panose="020B0606020202030204" charset="0"/>
              </a:rPr>
              <a:t>,</a:t>
            </a:r>
            <a:r>
              <a:rPr lang="en-US" altLang="en-US" sz="2200">
                <a:latin typeface="Arial Narrow" panose="020B0606020202030204" charset="0"/>
                <a:cs typeface="Arial Narrow" panose="020B0606020202030204" charset="0"/>
              </a:rPr>
              <a:t> съдържаща: Mo, Al, Ti, Fe, Mg, Ca и Cu. </a:t>
            </a:r>
            <a:endParaRPr lang="en-US" altLang="en-US" sz="2200">
              <a:latin typeface="Arial Narrow" panose="020B0606020202030204" charset="0"/>
              <a:cs typeface="Arial Narrow" panose="020B0606020202030204" charset="0"/>
            </a:endParaRPr>
          </a:p>
          <a:p>
            <a:pPr algn="just"/>
            <a:r>
              <a:rPr lang="en-US" altLang="en-US" sz="2200">
                <a:latin typeface="Arial Narrow" panose="020B0606020202030204" charset="0"/>
                <a:cs typeface="Arial Narrow" panose="020B0606020202030204" charset="0"/>
              </a:rPr>
              <a:t>Пробите са подготвени чрез микровълнова киселинна минерализация</a:t>
            </a:r>
            <a:r>
              <a:rPr lang="bg-BG" altLang="en-US" sz="2200">
                <a:latin typeface="Arial Narrow" panose="020B0606020202030204" charset="0"/>
                <a:cs typeface="Arial Narrow" panose="020B0606020202030204" charset="0"/>
              </a:rPr>
              <a:t>.</a:t>
            </a:r>
            <a:endParaRPr lang="bg-BG" altLang="en-US" sz="2200">
              <a:latin typeface="Arial Narrow" panose="020B0606020202030204" charset="0"/>
              <a:cs typeface="Arial Narrow" panose="020B0606020202030204" charset="0"/>
            </a:endParaRPr>
          </a:p>
          <a:p>
            <a:pPr algn="just"/>
            <a:r>
              <a:rPr lang="bg-BG" altLang="en-US" sz="2200">
                <a:latin typeface="Arial Narrow" panose="020B0606020202030204" charset="0"/>
                <a:cs typeface="Arial Narrow" panose="020B0606020202030204" charset="0"/>
              </a:rPr>
              <a:t>Т</a:t>
            </a:r>
            <a:r>
              <a:rPr lang="en-US" altLang="en-US" sz="2200">
                <a:latin typeface="Arial Narrow" panose="020B0606020202030204" charset="0"/>
                <a:cs typeface="Arial Narrow" panose="020B0606020202030204" charset="0"/>
              </a:rPr>
              <a:t>очността и прецизността на метода са потвърдени със сертифицирани референтни материали. </a:t>
            </a:r>
            <a:endParaRPr lang="en-US" altLang="en-US" sz="2200">
              <a:latin typeface="Arial Narrow" panose="020B0606020202030204" charset="0"/>
              <a:cs typeface="Arial Narrow" panose="020B0606020202030204" charset="0"/>
            </a:endParaRPr>
          </a:p>
          <a:p>
            <a:pPr algn="just"/>
            <a:r>
              <a:rPr lang="bg-BG" altLang="en-US" sz="2200">
                <a:latin typeface="Arial Narrow" panose="020B0606020202030204" charset="0"/>
                <a:cs typeface="Arial Narrow" panose="020B0606020202030204" charset="0"/>
              </a:rPr>
              <a:t>Направено е </a:t>
            </a:r>
            <a:r>
              <a:rPr lang="en-US" altLang="en-US" sz="2200">
                <a:latin typeface="Arial Narrow" panose="020B0606020202030204" charset="0"/>
                <a:cs typeface="Arial Narrow" panose="020B0606020202030204" charset="0"/>
              </a:rPr>
              <a:t>сравнение с рентгенова флуоресценция с пълно отражение (TRXRF).</a:t>
            </a:r>
            <a:endParaRPr lang="en-US" altLang="en-US" sz="2200">
              <a:latin typeface="Arial Narrow" panose="020B0606020202030204" charset="0"/>
              <a:cs typeface="Arial Narrow" panose="020B0606020202030204" charset="0"/>
            </a:endParaRPr>
          </a:p>
        </p:txBody>
      </p:sp>
      <p:pic>
        <p:nvPicPr>
          <p:cNvPr id="4" name="Picture 3"/>
          <p:cNvPicPr>
            <a:picLocks noChangeAspect="1"/>
          </p:cNvPicPr>
          <p:nvPr/>
        </p:nvPicPr>
        <p:blipFill>
          <a:blip r:embed="rId1"/>
          <a:stretch>
            <a:fillRect/>
          </a:stretch>
        </p:blipFill>
        <p:spPr>
          <a:xfrm>
            <a:off x="6008370" y="209550"/>
            <a:ext cx="2628900" cy="1733550"/>
          </a:xfrm>
          <a:prstGeom prst="rect">
            <a:avLst/>
          </a:prstGeom>
        </p:spPr>
      </p:pic>
      <p:sp>
        <p:nvSpPr>
          <p:cNvPr id="6" name="Text Box 5"/>
          <p:cNvSpPr txBox="1"/>
          <p:nvPr/>
        </p:nvSpPr>
        <p:spPr>
          <a:xfrm>
            <a:off x="1891665" y="815340"/>
            <a:ext cx="3486150" cy="645160"/>
          </a:xfrm>
          <a:prstGeom prst="rect">
            <a:avLst/>
          </a:prstGeom>
          <a:noFill/>
        </p:spPr>
        <p:txBody>
          <a:bodyPr wrap="square" rtlCol="0">
            <a:spAutoFit/>
          </a:bodyPr>
          <a:p>
            <a:pPr algn="ctr"/>
            <a:r>
              <a:rPr lang="bg-BG" altLang="en-US" sz="3600" b="1">
                <a:latin typeface="Arial Narrow" panose="020B0606020202030204" charset="0"/>
                <a:cs typeface="Arial Narrow" panose="020B0606020202030204" charset="0"/>
              </a:rPr>
              <a:t>Резюме</a:t>
            </a:r>
            <a:endParaRPr lang="bg-BG" altLang="en-US" sz="3600" b="1">
              <a:latin typeface="Arial Narrow" panose="020B0606020202030204" charset="0"/>
              <a:cs typeface="Arial Narrow" panose="020B0606020202030204" charset="0"/>
            </a:endParaRPr>
          </a:p>
        </p:txBody>
      </p:sp>
      <p:sp>
        <p:nvSpPr>
          <p:cNvPr id="7" name="Text Box 6"/>
          <p:cNvSpPr txBox="1"/>
          <p:nvPr/>
        </p:nvSpPr>
        <p:spPr>
          <a:xfrm>
            <a:off x="573405" y="6443345"/>
            <a:ext cx="8113395" cy="368300"/>
          </a:xfrm>
          <a:prstGeom prst="rect">
            <a:avLst/>
          </a:prstGeom>
          <a:noFill/>
        </p:spPr>
        <p:txBody>
          <a:bodyPr wrap="square" rtlCol="0">
            <a:spAutoFit/>
          </a:bodyPr>
          <a:p>
            <a:pPr algn="r"/>
            <a:r>
              <a:rPr lang="en-US" altLang="en-US" b="1">
                <a:latin typeface="Arial Narrow" panose="020B0606020202030204" charset="0"/>
                <a:cs typeface="Arial Narrow" panose="020B0606020202030204" charset="0"/>
              </a:rPr>
              <a:t>“Минералните ресурси и устойчивото развитие”</a:t>
            </a:r>
            <a:r>
              <a:rPr lang="bg-BG" altLang="en-US" b="1">
                <a:latin typeface="Arial Narrow" panose="020B0606020202030204" charset="0"/>
                <a:cs typeface="Arial Narrow" panose="020B0606020202030204" charset="0"/>
              </a:rPr>
              <a:t>, </a:t>
            </a:r>
            <a:r>
              <a:rPr lang="en-US" altLang="en-US" b="1">
                <a:latin typeface="Arial Narrow" panose="020B0606020202030204" charset="0"/>
                <a:cs typeface="Arial Narrow" panose="020B0606020202030204" charset="0"/>
              </a:rPr>
              <a:t>20 ноември 2025</a:t>
            </a:r>
            <a:endParaRPr lang="en-US" altLang="en-US" b="1">
              <a:latin typeface="Arial Narrow" panose="020B0606020202030204" charset="0"/>
              <a:cs typeface="Arial Narrow" panose="020B060602020203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ectro.com/-/media/ametekspectro/images/products/product_zoomed_image/blue_840x630.png?h=630&amp;la=en&amp;w=840&amp;hash=F60F4E3FB0764500926365530455A07539FCB6E6"/>
          <p:cNvPicPr>
            <a:picLocks noChangeAspect="1" noChangeArrowheads="1"/>
          </p:cNvPicPr>
          <p:nvPr/>
        </p:nvPicPr>
        <p:blipFill>
          <a:blip r:embed="rId1" cstate="print"/>
          <a:srcRect/>
          <a:stretch>
            <a:fillRect/>
          </a:stretch>
        </p:blipFill>
        <p:spPr bwMode="auto">
          <a:xfrm>
            <a:off x="6732240" y="2060848"/>
            <a:ext cx="1584176" cy="1188132"/>
          </a:xfrm>
          <a:prstGeom prst="rect">
            <a:avLst/>
          </a:prstGeom>
          <a:noFill/>
        </p:spPr>
      </p:pic>
      <p:graphicFrame>
        <p:nvGraphicFramePr>
          <p:cNvPr id="4" name="Object 3"/>
          <p:cNvGraphicFramePr>
            <a:graphicFrameLocks noChangeAspect="1"/>
          </p:cNvGraphicFramePr>
          <p:nvPr/>
        </p:nvGraphicFramePr>
        <p:xfrm>
          <a:off x="-55363" y="2996953"/>
          <a:ext cx="9883947" cy="4392488"/>
        </p:xfrm>
        <a:graphic>
          <a:graphicData uri="http://schemas.openxmlformats.org/presentationml/2006/ole">
            <mc:AlternateContent xmlns:mc="http://schemas.openxmlformats.org/markup-compatibility/2006">
              <mc:Choice xmlns:v="urn:schemas-microsoft-com:vml" Requires="v">
                <p:oleObj spid="_x0000_s1025" name="Document" r:id="rId2" imgW="6416040" imgH="2851150" progId="Word.Document.12">
                  <p:embed/>
                </p:oleObj>
              </mc:Choice>
              <mc:Fallback>
                <p:oleObj name="Document" r:id="rId2" imgW="6416040" imgH="2851150" progId="Word.Document.12">
                  <p:embed/>
                  <p:pic>
                    <p:nvPicPr>
                      <p:cNvPr id="0" name="Picture 1024"/>
                      <p:cNvPicPr>
                        <a:picLocks noChangeAspect="1"/>
                      </p:cNvPicPr>
                      <p:nvPr/>
                    </p:nvPicPr>
                    <p:blipFill>
                      <a:blip r:embed="rId3"/>
                      <a:stretch>
                        <a:fillRect/>
                      </a:stretch>
                    </p:blipFill>
                    <p:spPr>
                      <a:xfrm>
                        <a:off x="-55363" y="2996953"/>
                        <a:ext cx="9883947" cy="4392488"/>
                      </a:xfrm>
                      <a:prstGeom prst="rect">
                        <a:avLst/>
                      </a:prstGeom>
                      <a:noFill/>
                      <a:ln w="9525">
                        <a:noFill/>
                      </a:ln>
                    </p:spPr>
                  </p:pic>
                </p:oleObj>
              </mc:Fallback>
            </mc:AlternateContent>
          </a:graphicData>
        </a:graphic>
      </p:graphicFrame>
      <p:sp>
        <p:nvSpPr>
          <p:cNvPr id="5" name="TextBox 4"/>
          <p:cNvSpPr txBox="1"/>
          <p:nvPr/>
        </p:nvSpPr>
        <p:spPr>
          <a:xfrm>
            <a:off x="3087192" y="116632"/>
            <a:ext cx="3429024" cy="461665"/>
          </a:xfrm>
          <a:prstGeom prst="rect">
            <a:avLst/>
          </a:prstGeom>
          <a:noFill/>
        </p:spPr>
        <p:txBody>
          <a:bodyPr wrap="square" rtlCol="0">
            <a:spAutoFit/>
          </a:bodyPr>
          <a:lstStyle/>
          <a:p>
            <a:pPr algn="ctr"/>
            <a:r>
              <a:rPr lang="en-US" sz="2400" b="1" i="1" u="sng" dirty="0" smtClean="0">
                <a:latin typeface="Arial" panose="020B0604020202020204" pitchFamily="34" charset="0"/>
                <a:cs typeface="Arial" panose="020B0604020202020204" pitchFamily="34" charset="0"/>
              </a:rPr>
              <a:t>Instrumentation</a:t>
            </a:r>
            <a:endParaRPr lang="bg-BG" sz="2400" b="1" i="1" u="sng" dirty="0">
              <a:latin typeface="Arial" panose="020B0604020202020204" pitchFamily="34" charset="0"/>
              <a:cs typeface="Arial" panose="020B0604020202020204" pitchFamily="34" charset="0"/>
            </a:endParaRPr>
          </a:p>
        </p:txBody>
      </p:sp>
      <p:sp>
        <p:nvSpPr>
          <p:cNvPr id="6" name="TextBox 5"/>
          <p:cNvSpPr txBox="1"/>
          <p:nvPr/>
        </p:nvSpPr>
        <p:spPr>
          <a:xfrm>
            <a:off x="179512" y="714356"/>
            <a:ext cx="3960440" cy="1938992"/>
          </a:xfrm>
          <a:prstGeom prst="rect">
            <a:avLst/>
          </a:prstGeom>
          <a:noFill/>
        </p:spPr>
        <p:txBody>
          <a:bodyPr wrap="square" rtlCol="0">
            <a:spAutoFit/>
          </a:bodyPr>
          <a:lstStyle/>
          <a:p>
            <a:pPr algn="just"/>
            <a:r>
              <a:rPr lang="en-US" sz="2000" dirty="0" smtClean="0">
                <a:latin typeface="Arial" panose="020B0604020202020204" pitchFamily="34" charset="0"/>
                <a:cs typeface="Arial" panose="020B0604020202020204" pitchFamily="34" charset="0"/>
              </a:rPr>
              <a:t>The quantitative information about the type of spectral interferences was derived by a radial viewing ICP-OES system ULTIMA 2, Horiba group, </a:t>
            </a:r>
            <a:r>
              <a:rPr lang="en-US" sz="2000" dirty="0" err="1" smtClean="0">
                <a:latin typeface="Arial" panose="020B0604020202020204" pitchFamily="34" charset="0"/>
                <a:cs typeface="Arial" panose="020B0604020202020204" pitchFamily="34" charset="0"/>
              </a:rPr>
              <a:t>Jobin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Yvon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Longjumeau</a:t>
            </a:r>
            <a:r>
              <a:rPr lang="en-US" sz="2000" dirty="0" smtClean="0">
                <a:latin typeface="Arial" panose="020B0604020202020204" pitchFamily="34" charset="0"/>
                <a:cs typeface="Arial" panose="020B0604020202020204" pitchFamily="34" charset="0"/>
              </a:rPr>
              <a:t>, France). </a:t>
            </a:r>
            <a:endParaRPr lang="en-US" sz="2000" dirty="0" smtClean="0">
              <a:latin typeface="Arial" panose="020B0604020202020204" pitchFamily="34" charset="0"/>
              <a:cs typeface="Arial" panose="020B0604020202020204" pitchFamily="34" charset="0"/>
            </a:endParaRPr>
          </a:p>
        </p:txBody>
      </p:sp>
      <p:pic>
        <p:nvPicPr>
          <p:cNvPr id="8" name="Picture 3"/>
          <p:cNvPicPr>
            <a:picLocks noChangeAspect="1" noChangeArrowheads="1"/>
          </p:cNvPicPr>
          <p:nvPr/>
        </p:nvPicPr>
        <p:blipFill>
          <a:blip r:embed="rId4" cstate="print"/>
          <a:srcRect/>
          <a:stretch>
            <a:fillRect/>
          </a:stretch>
        </p:blipFill>
        <p:spPr bwMode="auto">
          <a:xfrm>
            <a:off x="4139952" y="2132855"/>
            <a:ext cx="1906316" cy="1152129"/>
          </a:xfrm>
          <a:prstGeom prst="rect">
            <a:avLst/>
          </a:prstGeom>
          <a:noFill/>
          <a:ln w="9525">
            <a:noFill/>
            <a:miter lim="800000"/>
            <a:headEnd/>
            <a:tailEnd/>
          </a:ln>
        </p:spPr>
      </p:pic>
      <p:sp>
        <p:nvSpPr>
          <p:cNvPr id="9" name="TextBox 8"/>
          <p:cNvSpPr txBox="1"/>
          <p:nvPr/>
        </p:nvSpPr>
        <p:spPr>
          <a:xfrm>
            <a:off x="4499992" y="764704"/>
            <a:ext cx="4392488" cy="1631216"/>
          </a:xfrm>
          <a:prstGeom prst="rect">
            <a:avLst/>
          </a:prstGeom>
          <a:noFill/>
        </p:spPr>
        <p:txBody>
          <a:bodyPr wrap="square" rtlCol="0">
            <a:spAutoFit/>
          </a:bodyPr>
          <a:lstStyle/>
          <a:p>
            <a:pPr algn="just"/>
            <a:r>
              <a:rPr lang="en-US" sz="2000" dirty="0" smtClean="0">
                <a:latin typeface="Arial" panose="020B0604020202020204" pitchFamily="34" charset="0"/>
                <a:cs typeface="Arial" panose="020B0604020202020204" pitchFamily="34" charset="0"/>
              </a:rPr>
              <a:t>Comparative data were obtained by an axial viewing ICP-OES </a:t>
            </a:r>
            <a:r>
              <a:rPr lang="en-US" sz="2000" dirty="0" err="1" smtClean="0">
                <a:latin typeface="Arial" panose="020B0604020202020204" pitchFamily="34" charset="0"/>
                <a:cs typeface="Arial" panose="020B0604020202020204" pitchFamily="34" charset="0"/>
              </a:rPr>
              <a:t>Spectroblue</a:t>
            </a:r>
            <a:r>
              <a:rPr lang="en-US" sz="2000" dirty="0" smtClean="0">
                <a:latin typeface="Arial" panose="020B0604020202020204" pitchFamily="34" charset="0"/>
                <a:cs typeface="Arial" panose="020B0604020202020204" pitchFamily="34" charset="0"/>
              </a:rPr>
              <a:t> SPECTRO, Analytical instruments GmbH (Germany).</a:t>
            </a:r>
            <a:endParaRPr lang="bg-BG" sz="2000" dirty="0" smtClean="0">
              <a:latin typeface="Arial" panose="020B0604020202020204" pitchFamily="34" charset="0"/>
              <a:cs typeface="Arial" panose="020B0604020202020204" pitchFamily="34" charset="0"/>
            </a:endParaRPr>
          </a:p>
          <a:p>
            <a:pPr algn="just"/>
            <a:endParaRPr lang="bg-BG"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504315" y="3062605"/>
            <a:ext cx="6134100" cy="1600200"/>
          </a:xfrm>
          <a:prstGeom prst="rect">
            <a:avLst/>
          </a:prstGeom>
        </p:spPr>
      </p:pic>
      <p:sp>
        <p:nvSpPr>
          <p:cNvPr id="5" name="Text Box 4"/>
          <p:cNvSpPr txBox="1"/>
          <p:nvPr/>
        </p:nvSpPr>
        <p:spPr>
          <a:xfrm>
            <a:off x="573405" y="6443345"/>
            <a:ext cx="8113395" cy="368300"/>
          </a:xfrm>
          <a:prstGeom prst="rect">
            <a:avLst/>
          </a:prstGeom>
          <a:noFill/>
        </p:spPr>
        <p:txBody>
          <a:bodyPr wrap="square" rtlCol="0">
            <a:spAutoFit/>
          </a:bodyPr>
          <a:p>
            <a:pPr algn="r"/>
            <a:r>
              <a:rPr lang="en-US" altLang="en-US" b="1"/>
              <a:t>“Минералните ресурси и устойчивото развитие”</a:t>
            </a:r>
            <a:r>
              <a:rPr lang="bg-BG" altLang="en-US" b="1"/>
              <a:t>, </a:t>
            </a:r>
            <a:r>
              <a:rPr lang="en-US" altLang="en-US" b="1"/>
              <a:t>20 ноември 2025</a:t>
            </a:r>
            <a:endParaRPr lang="en-US" altLang="en-US"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50000"/>
          </a:bodyPr>
          <a:p>
            <a:r>
              <a:rPr lang="en-US" altLang="en-US"/>
              <a:t>A. Елементи със стабилни изотопи с голям спин (I ≥ 3/2)</a:t>
            </a:r>
            <a:endParaRPr lang="en-US" altLang="en-US"/>
          </a:p>
          <a:p>
            <a:endParaRPr lang="en-US" altLang="en-US"/>
          </a:p>
          <a:p>
            <a:r>
              <a:rPr lang="en-US" altLang="en-US"/>
              <a:t>Те показват силно хиперфино разцепване:</a:t>
            </a:r>
            <a:endParaRPr lang="en-US" altLang="en-US"/>
          </a:p>
          <a:p>
            <a:endParaRPr lang="en-US" altLang="en-US"/>
          </a:p>
          <a:p>
            <a:r>
              <a:rPr lang="en-US" altLang="en-US"/>
              <a:t>Преходни метали / Тежки метали</a:t>
            </a:r>
            <a:endParaRPr lang="en-US" altLang="en-US"/>
          </a:p>
          <a:p>
            <a:r>
              <a:rPr lang="en-US" altLang="en-US"/>
              <a:t>Елемент	Стабилен изотоп(и)	Ядрен спин	Забележка</a:t>
            </a:r>
            <a:endParaRPr lang="en-US" altLang="en-US"/>
          </a:p>
          <a:p>
            <a:r>
              <a:rPr lang="en-US" altLang="en-US"/>
              <a:t>V (ванадий)	V-51	7/2	Много изразена хиперфина структура</a:t>
            </a:r>
            <a:endParaRPr lang="en-US" altLang="en-US"/>
          </a:p>
          <a:p>
            <a:r>
              <a:rPr lang="en-US" altLang="en-US"/>
              <a:t>Mn (манган)	Mn-55	5/2	Много силно разцепване в спектрали линии</a:t>
            </a:r>
            <a:endParaRPr lang="en-US" altLang="en-US"/>
          </a:p>
          <a:p>
            <a:r>
              <a:rPr lang="en-US" altLang="en-US"/>
              <a:t>Co (кобалт)	Co-59	7/2	Характерно голямо хиперфино разделяне</a:t>
            </a:r>
            <a:endParaRPr lang="en-US" altLang="en-US"/>
          </a:p>
          <a:p>
            <a:r>
              <a:rPr lang="en-US" altLang="en-US"/>
              <a:t>Nb (ниобий)	Nb-93	9/2	Огромен квадруполен момент</a:t>
            </a:r>
            <a:endParaRPr lang="en-US" altLang="en-US"/>
          </a:p>
          <a:p>
            <a:r>
              <a:rPr lang="en-US" altLang="en-US"/>
              <a:t>Ta (тантал)	Ta-181	7/2	Силно разцепване, подобно на Re</a:t>
            </a:r>
            <a:endParaRPr lang="en-US" altLang="en-US"/>
          </a:p>
          <a:p>
            <a:r>
              <a:rPr lang="en-US" altLang="en-US"/>
              <a:t>Ir (иридий)	Ir-191, Ir-193	3/2	Двойно изотопно разцепване</a:t>
            </a:r>
            <a:endParaRPr lang="en-US" altLang="en-US"/>
          </a:p>
          <a:p>
            <a:r>
              <a:rPr lang="en-US" altLang="en-US"/>
              <a:t>Au (злато)	Au-197	3/2	Хиперфина структура в много линии</a:t>
            </a:r>
            <a:endParaRPr lang="en-US" altLang="en-US"/>
          </a:p>
          <a:p>
            <a:r>
              <a:rPr lang="en-US" altLang="en-US"/>
              <a:t>Re (рений)	Re-185, Re-187	5/2	Един от най-силните случаи</a:t>
            </a: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50000"/>
          </a:bodyPr>
          <a:p>
            <a:r>
              <a:rPr lang="en-US" altLang="en-US"/>
              <a:t>3.3. Количествено определяне на спектралните пречения и оптимален избор на аналитични линии</a:t>
            </a:r>
            <a:endParaRPr lang="en-US" altLang="en-US"/>
          </a:p>
          <a:p>
            <a:r>
              <a:rPr lang="en-US" altLang="en-US"/>
              <a:t>При определянето на рений в молибденови и медни концентрати трябва да се вземе предвид присъствието на сложната матрица, съдържаща Mo, Al, Ti, Fe, Mg, Ca и Cu. За количествено определяне на различните видове спектрални пречения и оптималният избор на аналитични линии е използвана Q-концепцията [2,3]. От количествените резултати за спектралните пречения, получени чрез всички компоненти на HFS на рения, следва:</a:t>
            </a:r>
            <a:endParaRPr lang="en-US" altLang="en-US"/>
          </a:p>
          <a:p>
            <a:r>
              <a:rPr lang="en-US" altLang="en-US"/>
              <a:t>Re II 197.245 nm, Re II 197.248 nm и Re II 197.251 nm са повлияни от пречения в присъствието на Mo и Al. Тези линии на рения не могат да се използват като аналитични линии при определяне на рений в молибденов концентрат, но могат да се използват при наличие на мед като пречещ елемент — QICu(λa) = 0.</a:t>
            </a:r>
            <a:endParaRPr lang="en-US" altLang="en-US"/>
          </a:p>
          <a:p>
            <a:r>
              <a:rPr lang="en-US" altLang="en-US"/>
              <a:t>Re II 221.423 nm, Re II 221.426 nm и Re II 221.432 nm са повлияни от пречения в присъствието на Mo и Cu. Тези линии не са подходящи за определяне на рений в молибденови или медни концентрати.</a:t>
            </a:r>
            <a:endParaRPr lang="en-US" altLang="en-US"/>
          </a:p>
          <a:p>
            <a:r>
              <a:rPr lang="en-US" altLang="en-US"/>
              <a:t>Re II 227.522 nm, Re II 227.528 nm и Re II 227.534 nm са повлияни от пречения в присъствието на Fe и Ca и не могат да се използват като аналитични линии.</a:t>
            </a: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1504950" y="906780"/>
            <a:ext cx="6134100" cy="5044440"/>
          </a:xfrm>
          <a:prstGeom prst="rect">
            <a:avLst/>
          </a:prstGeom>
        </p:spPr>
      </p:pic>
      <p:sp>
        <p:nvSpPr>
          <p:cNvPr id="5" name="Text Box 4"/>
          <p:cNvSpPr txBox="1"/>
          <p:nvPr/>
        </p:nvSpPr>
        <p:spPr>
          <a:xfrm>
            <a:off x="573405" y="6443345"/>
            <a:ext cx="8113395" cy="368300"/>
          </a:xfrm>
          <a:prstGeom prst="rect">
            <a:avLst/>
          </a:prstGeom>
          <a:noFill/>
        </p:spPr>
        <p:txBody>
          <a:bodyPr wrap="square" rtlCol="0">
            <a:spAutoFit/>
          </a:bodyPr>
          <a:p>
            <a:pPr algn="r"/>
            <a:r>
              <a:rPr lang="en-US" altLang="en-US" b="1"/>
              <a:t>“Минералните ресурси и устойчивото развитие”</a:t>
            </a:r>
            <a:r>
              <a:rPr lang="bg-BG" altLang="en-US" b="1"/>
              <a:t>, </a:t>
            </a:r>
            <a:r>
              <a:rPr lang="en-US" altLang="en-US" b="1"/>
              <a:t>20 ноември 2025</a:t>
            </a:r>
            <a:endParaRPr lang="en-US" altLang="en-US" b="1"/>
          </a:p>
        </p:txBody>
      </p:sp>
      <p:sp>
        <p:nvSpPr>
          <p:cNvPr id="6" name="Text Box 5"/>
          <p:cNvSpPr txBox="1"/>
          <p:nvPr/>
        </p:nvSpPr>
        <p:spPr>
          <a:xfrm>
            <a:off x="840105" y="-14605"/>
            <a:ext cx="7846695" cy="645160"/>
          </a:xfrm>
          <a:prstGeom prst="rect">
            <a:avLst/>
          </a:prstGeom>
          <a:noFill/>
        </p:spPr>
        <p:txBody>
          <a:bodyPr wrap="square" rtlCol="0">
            <a:spAutoFit/>
          </a:bodyPr>
          <a:p>
            <a:r>
              <a:rPr lang="en-US" altLang="en-US"/>
              <a:t>3.4. Оптимален избор на линии при определяне на рений в присъствието на матрични компоненти в молибденови и медни концентрати</a:t>
            </a: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27584" y="3861048"/>
            <a:ext cx="2376264" cy="20882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bg-BG"/>
          </a:p>
        </p:txBody>
      </p:sp>
      <p:sp>
        <p:nvSpPr>
          <p:cNvPr id="12" name="Rectangle 11"/>
          <p:cNvSpPr/>
          <p:nvPr/>
        </p:nvSpPr>
        <p:spPr>
          <a:xfrm>
            <a:off x="3635896" y="3933056"/>
            <a:ext cx="2376264" cy="20882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bg-BG"/>
          </a:p>
        </p:txBody>
      </p:sp>
      <p:sp>
        <p:nvSpPr>
          <p:cNvPr id="11" name="Rectangle 10"/>
          <p:cNvSpPr/>
          <p:nvPr/>
        </p:nvSpPr>
        <p:spPr>
          <a:xfrm>
            <a:off x="6228184" y="3933056"/>
            <a:ext cx="2304256" cy="20162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bg-BG"/>
          </a:p>
        </p:txBody>
      </p:sp>
      <p:sp>
        <p:nvSpPr>
          <p:cNvPr id="16386" name="Rectangle 3"/>
          <p:cNvSpPr>
            <a:spLocks noChangeArrowheads="1"/>
          </p:cNvSpPr>
          <p:nvPr/>
        </p:nvSpPr>
        <p:spPr bwMode="auto">
          <a:xfrm>
            <a:off x="592138" y="188640"/>
            <a:ext cx="8485187" cy="2369880"/>
          </a:xfrm>
          <a:prstGeom prst="rect">
            <a:avLst/>
          </a:prstGeom>
          <a:noFill/>
          <a:ln w="9525">
            <a:noFill/>
            <a:miter lim="800000"/>
          </a:ln>
        </p:spPr>
        <p:txBody>
          <a:bodyPr>
            <a:spAutoFit/>
          </a:bodyPr>
          <a:lstStyle/>
          <a:p>
            <a:pPr algn="ctr"/>
            <a:r>
              <a:rPr lang="en-US" sz="2800" b="1" u="sng" dirty="0">
                <a:solidFill>
                  <a:srgbClr val="FF0000"/>
                </a:solidFill>
                <a:latin typeface="Arial" panose="020B0604020202020204" pitchFamily="34" charset="0"/>
              </a:rPr>
              <a:t>High resolution radial viewing 40.68 MHz ICP </a:t>
            </a:r>
            <a:endParaRPr lang="en-US" sz="2800" b="1" u="sng" dirty="0">
              <a:solidFill>
                <a:srgbClr val="FF0000"/>
              </a:solidFill>
              <a:latin typeface="Arial" panose="020B0604020202020204" pitchFamily="34" charset="0"/>
            </a:endParaRPr>
          </a:p>
          <a:p>
            <a:pPr algn="ctr"/>
            <a:endParaRPr lang="en-US" sz="2000" b="1" dirty="0">
              <a:latin typeface="Arial" panose="020B0604020202020204" pitchFamily="34" charset="0"/>
            </a:endParaRPr>
          </a:p>
          <a:p>
            <a:pPr algn="ctr"/>
            <a:r>
              <a:rPr lang="en-US" sz="2000" b="1" dirty="0" smtClean="0">
                <a:latin typeface="Arial" panose="020B0604020202020204" pitchFamily="34" charset="0"/>
              </a:rPr>
              <a:t>Hyperfine </a:t>
            </a:r>
            <a:r>
              <a:rPr lang="en-US" sz="2000" b="1" dirty="0">
                <a:latin typeface="Arial" panose="020B0604020202020204" pitchFamily="34" charset="0"/>
              </a:rPr>
              <a:t>structure </a:t>
            </a:r>
            <a:r>
              <a:rPr lang="en-US" sz="2000" b="1" dirty="0" smtClean="0">
                <a:latin typeface="Arial" panose="020B0604020202020204" pitchFamily="34" charset="0"/>
              </a:rPr>
              <a:t>of </a:t>
            </a:r>
            <a:r>
              <a:rPr lang="en-US" sz="2000" b="1" dirty="0">
                <a:latin typeface="Arial" panose="020B0604020202020204" pitchFamily="34" charset="0"/>
              </a:rPr>
              <a:t>the most prominent lines of rhenium: Re II 197.248 nm, Re II 221.426 nm Re II 227.525 nm was registered by </a:t>
            </a:r>
            <a:r>
              <a:rPr lang="en-US" sz="2000" b="1" dirty="0">
                <a:solidFill>
                  <a:srgbClr val="FF0000"/>
                </a:solidFill>
                <a:latin typeface="Arial" panose="020B0604020202020204" pitchFamily="34" charset="0"/>
              </a:rPr>
              <a:t>radial viewing 40.68 MHz ICP under high resolution conditions (spectral bandwidth = 5 pm</a:t>
            </a:r>
            <a:r>
              <a:rPr lang="en-US" sz="2000" b="1" dirty="0" smtClean="0">
                <a:solidFill>
                  <a:srgbClr val="FF0000"/>
                </a:solidFill>
                <a:latin typeface="Arial" panose="020B0604020202020204" pitchFamily="34" charset="0"/>
              </a:rPr>
              <a:t>). </a:t>
            </a:r>
            <a:r>
              <a:rPr lang="en-US" sz="2000" b="1" dirty="0">
                <a:solidFill>
                  <a:srgbClr val="FF0000"/>
                </a:solidFill>
                <a:latin typeface="Arial" panose="020B0604020202020204" pitchFamily="34" charset="0"/>
              </a:rPr>
              <a:t>The rhenium lines are completely resolved, into three components</a:t>
            </a:r>
            <a:r>
              <a:rPr lang="en-US" sz="2000" b="1" dirty="0">
                <a:latin typeface="Arial" panose="020B0604020202020204" pitchFamily="34" charset="0"/>
              </a:rPr>
              <a:t>:</a:t>
            </a:r>
            <a:endParaRPr lang="en-GB" sz="2000" dirty="0">
              <a:latin typeface="Arial" panose="020B0604020202020204" pitchFamily="34" charset="0"/>
            </a:endParaRPr>
          </a:p>
        </p:txBody>
      </p:sp>
      <p:sp>
        <p:nvSpPr>
          <p:cNvPr id="16388" name="Title 1"/>
          <p:cNvSpPr>
            <a:spLocks noGrp="1"/>
          </p:cNvSpPr>
          <p:nvPr>
            <p:ph type="title"/>
          </p:nvPr>
        </p:nvSpPr>
        <p:spPr>
          <a:xfrm>
            <a:off x="955675" y="0"/>
            <a:ext cx="134938" cy="2062163"/>
          </a:xfrm>
        </p:spPr>
        <p:txBody>
          <a:bodyPr/>
          <a:lstStyle/>
          <a:p>
            <a:pPr eaLnBrk="1" hangingPunct="1"/>
            <a:br>
              <a:rPr lang="en-US" sz="2000" b="1" smtClean="0">
                <a:solidFill>
                  <a:srgbClr val="FF0000"/>
                </a:solidFill>
                <a:latin typeface="Arial" panose="020B0604020202020204" pitchFamily="34" charset="0"/>
                <a:cs typeface="Arial" panose="020B0604020202020204" pitchFamily="34" charset="0"/>
              </a:rPr>
            </a:br>
            <a:br>
              <a:rPr lang="en-US" sz="2000" b="1" smtClean="0">
                <a:solidFill>
                  <a:srgbClr val="FF0000"/>
                </a:solidFill>
                <a:latin typeface="Arial" panose="020B0604020202020204" pitchFamily="34" charset="0"/>
                <a:cs typeface="Arial" panose="020B0604020202020204" pitchFamily="34" charset="0"/>
              </a:rPr>
            </a:br>
            <a:br>
              <a:rPr lang="en-US" sz="2000" smtClean="0">
                <a:latin typeface="Arial" panose="020B0604020202020204" pitchFamily="34" charset="0"/>
                <a:cs typeface="Arial" panose="020B0604020202020204" pitchFamily="34" charset="0"/>
              </a:rPr>
            </a:br>
            <a:endParaRPr lang="en-US" smtClean="0">
              <a:latin typeface="Arial" panose="020B0604020202020204" pitchFamily="34" charset="0"/>
              <a:cs typeface="Arial" panose="020B0604020202020204" pitchFamily="34" charset="0"/>
            </a:endParaRPr>
          </a:p>
        </p:txBody>
      </p:sp>
      <p:sp>
        <p:nvSpPr>
          <p:cNvPr id="16389" name="Rectangle 4"/>
          <p:cNvSpPr>
            <a:spLocks noChangeArrowheads="1"/>
          </p:cNvSpPr>
          <p:nvPr/>
        </p:nvSpPr>
        <p:spPr bwMode="auto">
          <a:xfrm>
            <a:off x="1090613" y="2708920"/>
            <a:ext cx="7801867" cy="1200329"/>
          </a:xfrm>
          <a:prstGeom prst="rect">
            <a:avLst/>
          </a:prstGeom>
          <a:noFill/>
          <a:ln w="9525">
            <a:noFill/>
            <a:miter lim="800000"/>
          </a:ln>
        </p:spPr>
        <p:txBody>
          <a:bodyPr wrap="square">
            <a:spAutoFit/>
          </a:bodyPr>
          <a:lstStyle/>
          <a:p>
            <a:r>
              <a:rPr lang="en-US" b="1" i="1" u="sng" dirty="0">
                <a:latin typeface="Arial" panose="020B0604020202020204" pitchFamily="34" charset="0"/>
              </a:rPr>
              <a:t>Re II 197.248 nm  </a:t>
            </a:r>
            <a:r>
              <a:rPr lang="en-US" b="1" i="1" u="sng" dirty="0" smtClean="0">
                <a:latin typeface="Arial" panose="020B0604020202020204" pitchFamily="34" charset="0"/>
              </a:rPr>
              <a:t>	</a:t>
            </a:r>
            <a:r>
              <a:rPr lang="en-US" b="1" i="1" dirty="0" smtClean="0">
                <a:latin typeface="Arial" panose="020B0604020202020204" pitchFamily="34" charset="0"/>
              </a:rPr>
              <a:t> </a:t>
            </a:r>
            <a:r>
              <a:rPr lang="en-US" b="1" i="1" u="sng" dirty="0">
                <a:latin typeface="Arial" panose="020B0604020202020204" pitchFamily="34" charset="0"/>
              </a:rPr>
              <a:t>Re II 221.426 </a:t>
            </a:r>
            <a:r>
              <a:rPr lang="en-US" b="1" i="1" u="sng" dirty="0" smtClean="0">
                <a:latin typeface="Arial" panose="020B0604020202020204" pitchFamily="34" charset="0"/>
              </a:rPr>
              <a:t>nm	Re </a:t>
            </a:r>
            <a:r>
              <a:rPr lang="en-US" b="1" i="1" u="sng" dirty="0">
                <a:latin typeface="Arial" panose="020B0604020202020204" pitchFamily="34" charset="0"/>
              </a:rPr>
              <a:t>II 227.525 nm</a:t>
            </a:r>
            <a:endParaRPr lang="en-US" i="1" u="sng" dirty="0">
              <a:latin typeface="Arial" panose="020B0604020202020204" pitchFamily="34" charset="0"/>
            </a:endParaRPr>
          </a:p>
          <a:p>
            <a:r>
              <a:rPr lang="en-US" b="1" dirty="0">
                <a:solidFill>
                  <a:srgbClr val="C00000"/>
                </a:solidFill>
                <a:latin typeface="Arial" panose="020B0604020202020204" pitchFamily="34" charset="0"/>
              </a:rPr>
              <a:t>Re II 197.252</a:t>
            </a:r>
            <a:r>
              <a:rPr lang="en-US" b="1" dirty="0">
                <a:solidFill>
                  <a:srgbClr val="FF0000"/>
                </a:solidFill>
                <a:latin typeface="Arial" panose="020B0604020202020204" pitchFamily="34" charset="0"/>
              </a:rPr>
              <a:t>		</a:t>
            </a:r>
            <a:r>
              <a:rPr lang="en-US" b="1" dirty="0" smtClean="0">
                <a:solidFill>
                  <a:srgbClr val="00B050"/>
                </a:solidFill>
                <a:latin typeface="Arial" panose="020B0604020202020204" pitchFamily="34" charset="0"/>
              </a:rPr>
              <a:t>Re </a:t>
            </a:r>
            <a:r>
              <a:rPr lang="en-US" b="1" dirty="0">
                <a:solidFill>
                  <a:srgbClr val="00B050"/>
                </a:solidFill>
                <a:latin typeface="Arial" panose="020B0604020202020204" pitchFamily="34" charset="0"/>
              </a:rPr>
              <a:t>II 221.431	</a:t>
            </a:r>
            <a:r>
              <a:rPr lang="en-US" b="1" dirty="0" smtClean="0">
                <a:solidFill>
                  <a:srgbClr val="00B050"/>
                </a:solidFill>
                <a:latin typeface="Arial" panose="020B0604020202020204" pitchFamily="34" charset="0"/>
              </a:rPr>
              <a:t>	</a:t>
            </a:r>
            <a:r>
              <a:rPr lang="en-US" b="1" dirty="0" smtClean="0">
                <a:solidFill>
                  <a:srgbClr val="CC3399"/>
                </a:solidFill>
                <a:latin typeface="Arial" panose="020B0604020202020204" pitchFamily="34" charset="0"/>
              </a:rPr>
              <a:t>Re </a:t>
            </a:r>
            <a:r>
              <a:rPr lang="en-US" b="1" dirty="0">
                <a:solidFill>
                  <a:srgbClr val="CC3399"/>
                </a:solidFill>
                <a:latin typeface="Arial" panose="020B0604020202020204" pitchFamily="34" charset="0"/>
              </a:rPr>
              <a:t>II 227.534 </a:t>
            </a:r>
            <a:endParaRPr lang="en-US" b="1" dirty="0">
              <a:solidFill>
                <a:srgbClr val="FF0000"/>
              </a:solidFill>
              <a:latin typeface="Arial" panose="020B0604020202020204" pitchFamily="34" charset="0"/>
            </a:endParaRPr>
          </a:p>
          <a:p>
            <a:r>
              <a:rPr lang="en-US" b="1" dirty="0">
                <a:solidFill>
                  <a:srgbClr val="C00000"/>
                </a:solidFill>
                <a:latin typeface="Arial" panose="020B0604020202020204" pitchFamily="34" charset="0"/>
              </a:rPr>
              <a:t>Re II 197.248</a:t>
            </a:r>
            <a:r>
              <a:rPr lang="en-US" b="1" dirty="0">
                <a:solidFill>
                  <a:srgbClr val="FF0000"/>
                </a:solidFill>
                <a:latin typeface="Arial" panose="020B0604020202020204" pitchFamily="34" charset="0"/>
              </a:rPr>
              <a:t>		</a:t>
            </a:r>
            <a:r>
              <a:rPr lang="en-US" b="1" dirty="0" smtClean="0">
                <a:solidFill>
                  <a:srgbClr val="00B050"/>
                </a:solidFill>
                <a:latin typeface="Arial" panose="020B0604020202020204" pitchFamily="34" charset="0"/>
              </a:rPr>
              <a:t>Re </a:t>
            </a:r>
            <a:r>
              <a:rPr lang="en-US" b="1" dirty="0">
                <a:solidFill>
                  <a:srgbClr val="00B050"/>
                </a:solidFill>
                <a:latin typeface="Arial" panose="020B0604020202020204" pitchFamily="34" charset="0"/>
              </a:rPr>
              <a:t>II 221.426	</a:t>
            </a:r>
            <a:r>
              <a:rPr lang="en-US" b="1" dirty="0" smtClean="0">
                <a:solidFill>
                  <a:srgbClr val="00B050"/>
                </a:solidFill>
                <a:latin typeface="Arial" panose="020B0604020202020204" pitchFamily="34" charset="0"/>
              </a:rPr>
              <a:t>	</a:t>
            </a:r>
            <a:r>
              <a:rPr lang="en-US" b="1" dirty="0" smtClean="0">
                <a:solidFill>
                  <a:srgbClr val="CC3399"/>
                </a:solidFill>
                <a:latin typeface="Arial" panose="020B0604020202020204" pitchFamily="34" charset="0"/>
              </a:rPr>
              <a:t>Re </a:t>
            </a:r>
            <a:r>
              <a:rPr lang="en-US" b="1" dirty="0">
                <a:solidFill>
                  <a:srgbClr val="CC3399"/>
                </a:solidFill>
                <a:latin typeface="Arial" panose="020B0604020202020204" pitchFamily="34" charset="0"/>
              </a:rPr>
              <a:t>II 227.52</a:t>
            </a:r>
            <a:r>
              <a:rPr lang="bg-BG" b="1" dirty="0">
                <a:solidFill>
                  <a:srgbClr val="CC3399"/>
                </a:solidFill>
                <a:latin typeface="Arial" panose="020B0604020202020204" pitchFamily="34" charset="0"/>
              </a:rPr>
              <a:t>8</a:t>
            </a:r>
            <a:r>
              <a:rPr lang="en-US" b="1" dirty="0">
                <a:solidFill>
                  <a:srgbClr val="CC3399"/>
                </a:solidFill>
                <a:latin typeface="Arial" panose="020B0604020202020204" pitchFamily="34" charset="0"/>
              </a:rPr>
              <a:t> </a:t>
            </a:r>
            <a:endParaRPr lang="en-US" b="1" i="1" dirty="0">
              <a:latin typeface="Arial" panose="020B0604020202020204" pitchFamily="34" charset="0"/>
            </a:endParaRPr>
          </a:p>
          <a:p>
            <a:r>
              <a:rPr lang="en-US" b="1" dirty="0">
                <a:solidFill>
                  <a:srgbClr val="C00000"/>
                </a:solidFill>
                <a:latin typeface="Arial" panose="020B0604020202020204" pitchFamily="34" charset="0"/>
              </a:rPr>
              <a:t>Re II 197.245</a:t>
            </a:r>
            <a:r>
              <a:rPr lang="en-US" b="1" dirty="0">
                <a:solidFill>
                  <a:srgbClr val="FF0000"/>
                </a:solidFill>
                <a:latin typeface="Arial" panose="020B0604020202020204" pitchFamily="34" charset="0"/>
              </a:rPr>
              <a:t>		</a:t>
            </a:r>
            <a:r>
              <a:rPr lang="en-US" b="1" dirty="0" smtClean="0">
                <a:solidFill>
                  <a:srgbClr val="00B050"/>
                </a:solidFill>
                <a:latin typeface="Arial" panose="020B0604020202020204" pitchFamily="34" charset="0"/>
              </a:rPr>
              <a:t>Re </a:t>
            </a:r>
            <a:r>
              <a:rPr lang="en-US" b="1" dirty="0">
                <a:solidFill>
                  <a:srgbClr val="00B050"/>
                </a:solidFill>
                <a:latin typeface="Arial" panose="020B0604020202020204" pitchFamily="34" charset="0"/>
              </a:rPr>
              <a:t>II 221.423	</a:t>
            </a:r>
            <a:r>
              <a:rPr lang="en-US" b="1" dirty="0">
                <a:solidFill>
                  <a:srgbClr val="CC3399"/>
                </a:solidFill>
                <a:latin typeface="Arial" panose="020B0604020202020204" pitchFamily="34" charset="0"/>
              </a:rPr>
              <a:t> </a:t>
            </a:r>
            <a:r>
              <a:rPr lang="en-US" b="1" dirty="0" smtClean="0">
                <a:solidFill>
                  <a:srgbClr val="CC3399"/>
                </a:solidFill>
                <a:latin typeface="Arial" panose="020B0604020202020204" pitchFamily="34" charset="0"/>
              </a:rPr>
              <a:t>	Re </a:t>
            </a:r>
            <a:r>
              <a:rPr lang="en-US" b="1" dirty="0">
                <a:solidFill>
                  <a:srgbClr val="CC3399"/>
                </a:solidFill>
                <a:latin typeface="Arial" panose="020B0604020202020204" pitchFamily="34" charset="0"/>
              </a:rPr>
              <a:t>II </a:t>
            </a:r>
            <a:r>
              <a:rPr lang="en-US" b="1" dirty="0" smtClean="0">
                <a:solidFill>
                  <a:srgbClr val="CC3399"/>
                </a:solidFill>
                <a:latin typeface="Arial" panose="020B0604020202020204" pitchFamily="34" charset="0"/>
              </a:rPr>
              <a:t>227.522</a:t>
            </a:r>
            <a:endParaRPr lang="en-US" dirty="0">
              <a:latin typeface="Arial" panose="020B0604020202020204" pitchFamily="34" charset="0"/>
            </a:endParaRPr>
          </a:p>
        </p:txBody>
      </p:sp>
      <p:sp>
        <p:nvSpPr>
          <p:cNvPr id="8" name="TextBox 7"/>
          <p:cNvSpPr txBox="1"/>
          <p:nvPr/>
        </p:nvSpPr>
        <p:spPr>
          <a:xfrm>
            <a:off x="179512" y="5934694"/>
            <a:ext cx="8640960" cy="923330"/>
          </a:xfrm>
          <a:prstGeom prst="rect">
            <a:avLst/>
          </a:prstGeom>
          <a:noFill/>
        </p:spPr>
        <p:txBody>
          <a:bodyPr wrap="square" rtlCol="0">
            <a:spAutoFit/>
          </a:bodyPr>
          <a:lstStyle/>
          <a:p>
            <a:pPr algn="ctr"/>
            <a:r>
              <a:rPr lang="en-US" b="1" dirty="0" smtClean="0">
                <a:solidFill>
                  <a:srgbClr val="FF0000"/>
                </a:solidFill>
                <a:latin typeface="Arial" panose="020B0604020202020204" pitchFamily="34" charset="0"/>
                <a:ea typeface="Calibri" panose="020F0502020204030204" charset="0"/>
                <a:cs typeface="Arial" panose="020B0604020202020204" pitchFamily="34" charset="0"/>
              </a:rPr>
              <a:t>The hyperfine structure of the most prominent lines of rhenium permits to use all components, as a separate prominent lines and the spectral interferences were circumvented. </a:t>
            </a:r>
            <a:endParaRPr lang="bg-BG" dirty="0"/>
          </a:p>
        </p:txBody>
      </p:sp>
      <p:sp>
        <p:nvSpPr>
          <p:cNvPr id="11266" name="Rectangle 2"/>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bg-BG"/>
          </a:p>
        </p:txBody>
      </p:sp>
      <p:graphicFrame>
        <p:nvGraphicFramePr>
          <p:cNvPr id="11265" name="Object 1"/>
          <p:cNvGraphicFramePr>
            <a:graphicFrameLocks noChangeAspect="1"/>
          </p:cNvGraphicFramePr>
          <p:nvPr/>
        </p:nvGraphicFramePr>
        <p:xfrm>
          <a:off x="6228184" y="3933056"/>
          <a:ext cx="2290346" cy="1944216"/>
        </p:xfrm>
        <a:graphic>
          <a:graphicData uri="http://schemas.openxmlformats.org/presentationml/2006/ole">
            <mc:AlternateContent xmlns:mc="http://schemas.openxmlformats.org/markup-compatibility/2006">
              <mc:Choice xmlns:v="urn:schemas-microsoft-com:vml" Requires="v">
                <p:oleObj spid="_x0000_s2049" name="Bitmap Image" r:id="rId1" imgW="3533775" imgH="3000375" progId="PBrush">
                  <p:embed/>
                </p:oleObj>
              </mc:Choice>
              <mc:Fallback>
                <p:oleObj name="Bitmap Image" r:id="rId1" imgW="3533775" imgH="3000375" progId="PBrush">
                  <p:embed/>
                  <p:pic>
                    <p:nvPicPr>
                      <p:cNvPr id="0" name="Picture 2048"/>
                      <p:cNvPicPr>
                        <a:picLocks noChangeAspect="1"/>
                      </p:cNvPicPr>
                      <p:nvPr/>
                    </p:nvPicPr>
                    <p:blipFill>
                      <a:blip r:embed="rId2"/>
                      <a:stretch>
                        <a:fillRect/>
                      </a:stretch>
                    </p:blipFill>
                    <p:spPr>
                      <a:xfrm>
                        <a:off x="6228184" y="3933056"/>
                        <a:ext cx="2290346" cy="1944216"/>
                      </a:xfrm>
                      <a:prstGeom prst="rect">
                        <a:avLst/>
                      </a:prstGeom>
                      <a:noFill/>
                      <a:ln w="9525">
                        <a:noFill/>
                      </a:ln>
                    </p:spPr>
                  </p:pic>
                </p:oleObj>
              </mc:Fallback>
            </mc:AlternateContent>
          </a:graphicData>
        </a:graphic>
      </p:graphicFrame>
      <p:sp>
        <p:nvSpPr>
          <p:cNvPr id="9" name="TextBox 8"/>
          <p:cNvSpPr txBox="1"/>
          <p:nvPr/>
        </p:nvSpPr>
        <p:spPr>
          <a:xfrm>
            <a:off x="285720" y="0"/>
            <a:ext cx="5072098" cy="369332"/>
          </a:xfrm>
          <a:prstGeom prst="rect">
            <a:avLst/>
          </a:prstGeom>
          <a:noFill/>
        </p:spPr>
        <p:txBody>
          <a:bodyPr wrap="square" rtlCol="0">
            <a:spAutoFit/>
          </a:bodyPr>
          <a:lstStyle/>
          <a:p>
            <a:r>
              <a:rPr lang="en-US" dirty="0" smtClean="0"/>
              <a:t>Results and discussion</a:t>
            </a:r>
            <a:endParaRPr lang="bg-BG" dirty="0"/>
          </a:p>
        </p:txBody>
      </p:sp>
      <p:pic>
        <p:nvPicPr>
          <p:cNvPr id="11268" name="Picture 4"/>
          <p:cNvPicPr>
            <a:picLocks noChangeAspect="1" noChangeArrowheads="1"/>
          </p:cNvPicPr>
          <p:nvPr/>
        </p:nvPicPr>
        <p:blipFill>
          <a:blip r:embed="rId3" cstate="print"/>
          <a:srcRect/>
          <a:stretch>
            <a:fillRect/>
          </a:stretch>
        </p:blipFill>
        <p:spPr bwMode="auto">
          <a:xfrm>
            <a:off x="3786182" y="3929066"/>
            <a:ext cx="2090735" cy="2066330"/>
          </a:xfrm>
          <a:prstGeom prst="rect">
            <a:avLst/>
          </a:prstGeom>
          <a:noFill/>
          <a:ln w="9525">
            <a:noFill/>
            <a:miter lim="800000"/>
            <a:headEnd/>
            <a:tailEnd/>
          </a:ln>
          <a:effectLst/>
        </p:spPr>
      </p:pic>
      <p:pic>
        <p:nvPicPr>
          <p:cNvPr id="11269" name="Picture 5"/>
          <p:cNvPicPr>
            <a:picLocks noChangeAspect="1" noChangeArrowheads="1"/>
          </p:cNvPicPr>
          <p:nvPr/>
        </p:nvPicPr>
        <p:blipFill>
          <a:blip r:embed="rId4" cstate="print"/>
          <a:srcRect/>
          <a:stretch>
            <a:fillRect/>
          </a:stretch>
        </p:blipFill>
        <p:spPr bwMode="auto">
          <a:xfrm>
            <a:off x="843172" y="3933056"/>
            <a:ext cx="2360676" cy="1995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152400" y="311150"/>
            <a:ext cx="8839200" cy="1046148"/>
          </a:xfrm>
        </p:spPr>
        <p:txBody>
          <a:bodyPr>
            <a:normAutofit/>
          </a:bodyPr>
          <a:lstStyle/>
          <a:p>
            <a:pPr marL="342900" indent="-342900" eaLnBrk="1" hangingPunct="1">
              <a:lnSpc>
                <a:spcPct val="150000"/>
              </a:lnSpc>
            </a:pPr>
            <a:r>
              <a:rPr lang="en-US" sz="2000" b="1" dirty="0" smtClean="0">
                <a:latin typeface="Arial" panose="020B0604020202020204" pitchFamily="34" charset="0"/>
                <a:cs typeface="Arial" panose="020B0604020202020204" pitchFamily="34" charset="0"/>
              </a:rPr>
              <a:t>Quantification of the spectral interferences and true detection limits</a:t>
            </a:r>
            <a:endParaRPr lang="en-US" sz="2000" dirty="0" smtClean="0">
              <a:latin typeface="Arial" panose="020B0604020202020204" pitchFamily="34" charset="0"/>
              <a:cs typeface="Arial" panose="020B0604020202020204" pitchFamily="34" charset="0"/>
            </a:endParaRPr>
          </a:p>
        </p:txBody>
      </p:sp>
      <p:sp>
        <p:nvSpPr>
          <p:cNvPr id="18436" name="Rectangle 5"/>
          <p:cNvSpPr>
            <a:spLocks noChangeArrowheads="1"/>
          </p:cNvSpPr>
          <p:nvPr/>
        </p:nvSpPr>
        <p:spPr bwMode="auto">
          <a:xfrm>
            <a:off x="4479925" y="44450"/>
            <a:ext cx="184150" cy="368300"/>
          </a:xfrm>
          <a:prstGeom prst="rect">
            <a:avLst/>
          </a:prstGeom>
          <a:solidFill>
            <a:srgbClr val="FFFFFF"/>
          </a:solidFill>
          <a:ln w="9525">
            <a:noFill/>
            <a:miter lim="800000"/>
          </a:ln>
        </p:spPr>
        <p:txBody>
          <a:bodyPr wrap="none" anchor="ctr">
            <a:spAutoFit/>
          </a:bodyPr>
          <a:lstStyle/>
          <a:p>
            <a:pPr algn="just" eaLnBrk="0" hangingPunct="0"/>
            <a:endParaRPr lang="bg-BG"/>
          </a:p>
        </p:txBody>
      </p:sp>
      <p:sp>
        <p:nvSpPr>
          <p:cNvPr id="18437" name="Rectangle 11"/>
          <p:cNvSpPr>
            <a:spLocks noChangeArrowheads="1"/>
          </p:cNvSpPr>
          <p:nvPr/>
        </p:nvSpPr>
        <p:spPr bwMode="auto">
          <a:xfrm>
            <a:off x="466725" y="1182688"/>
            <a:ext cx="4694238" cy="368300"/>
          </a:xfrm>
          <a:prstGeom prst="rect">
            <a:avLst/>
          </a:prstGeom>
          <a:noFill/>
          <a:ln w="9525">
            <a:noFill/>
            <a:miter lim="800000"/>
          </a:ln>
        </p:spPr>
        <p:txBody>
          <a:bodyPr>
            <a:spAutoFit/>
          </a:bodyPr>
          <a:lstStyle/>
          <a:p>
            <a:pPr algn="just"/>
            <a:endParaRPr lang="bg-BG">
              <a:latin typeface="Arial" panose="020B0604020202020204" pitchFamily="34" charset="0"/>
            </a:endParaRPr>
          </a:p>
        </p:txBody>
      </p:sp>
      <p:sp>
        <p:nvSpPr>
          <p:cNvPr id="18438" name="Rectangle 13"/>
          <p:cNvSpPr>
            <a:spLocks noChangeArrowheads="1"/>
          </p:cNvSpPr>
          <p:nvPr/>
        </p:nvSpPr>
        <p:spPr bwMode="auto">
          <a:xfrm>
            <a:off x="152400" y="1158875"/>
            <a:ext cx="8740080" cy="1323439"/>
          </a:xfrm>
          <a:prstGeom prst="rect">
            <a:avLst/>
          </a:prstGeom>
          <a:noFill/>
          <a:ln w="9525">
            <a:noFill/>
            <a:miter lim="800000"/>
          </a:ln>
        </p:spPr>
        <p:txBody>
          <a:bodyPr wrap="square">
            <a:spAutoFit/>
          </a:bodyPr>
          <a:lstStyle/>
          <a:p>
            <a:pPr indent="346075" algn="just"/>
            <a:endParaRPr lang="en-US" sz="1600" b="1" dirty="0">
              <a:latin typeface="Arial" panose="020B0604020202020204" pitchFamily="34" charset="0"/>
            </a:endParaRPr>
          </a:p>
          <a:p>
            <a:pPr indent="346075" algn="just"/>
            <a:endParaRPr lang="en-US" sz="1600" b="1" dirty="0">
              <a:latin typeface="Arial" panose="020B0604020202020204" pitchFamily="34" charset="0"/>
            </a:endParaRPr>
          </a:p>
          <a:p>
            <a:pPr indent="346075" algn="just"/>
            <a:r>
              <a:rPr lang="en-US" sz="1600" b="1" dirty="0" smtClean="0">
                <a:latin typeface="Arial" panose="020B0604020202020204" pitchFamily="34" charset="0"/>
              </a:rPr>
              <a:t>The </a:t>
            </a:r>
            <a:r>
              <a:rPr lang="en-US" sz="1600" b="1" dirty="0">
                <a:latin typeface="Arial" panose="020B0604020202020204" pitchFamily="34" charset="0"/>
              </a:rPr>
              <a:t>optimum line selection implies the choice of the prominent lines with minimum values of the true detection limits, i.e. lowest line interference and (wing) background interference in the presence of the complex matrix.</a:t>
            </a:r>
            <a:endParaRPr lang="en-US" b="1" dirty="0">
              <a:latin typeface="Arial" panose="020B0604020202020204" pitchFamily="34" charset="0"/>
            </a:endParaRPr>
          </a:p>
        </p:txBody>
      </p:sp>
      <p:sp>
        <p:nvSpPr>
          <p:cNvPr id="18439" name="Rectangle 14"/>
          <p:cNvSpPr>
            <a:spLocks noChangeArrowheads="1"/>
          </p:cNvSpPr>
          <p:nvPr/>
        </p:nvSpPr>
        <p:spPr bwMode="auto">
          <a:xfrm>
            <a:off x="5027613" y="2290763"/>
            <a:ext cx="3649662" cy="1865312"/>
          </a:xfrm>
          <a:prstGeom prst="rect">
            <a:avLst/>
          </a:prstGeom>
          <a:noFill/>
          <a:ln w="9525">
            <a:noFill/>
            <a:miter lim="800000"/>
          </a:ln>
        </p:spPr>
        <p:txBody>
          <a:bodyPr>
            <a:spAutoFit/>
          </a:bodyPr>
          <a:lstStyle/>
          <a:p>
            <a:pPr algn="just">
              <a:lnSpc>
                <a:spcPct val="160000"/>
              </a:lnSpc>
            </a:pPr>
            <a:endParaRPr lang="en-US" b="1" i="1">
              <a:latin typeface="Arial" panose="020B0604020202020204" pitchFamily="34" charset="0"/>
            </a:endParaRPr>
          </a:p>
          <a:p>
            <a:pPr algn="just">
              <a:lnSpc>
                <a:spcPct val="160000"/>
              </a:lnSpc>
            </a:pPr>
            <a:endParaRPr lang="en-US" b="1" i="1">
              <a:latin typeface="Arial" panose="020B0604020202020204" pitchFamily="34" charset="0"/>
            </a:endParaRPr>
          </a:p>
          <a:p>
            <a:pPr algn="just">
              <a:lnSpc>
                <a:spcPct val="160000"/>
              </a:lnSpc>
            </a:pPr>
            <a:endParaRPr lang="en-US" b="1" i="1">
              <a:latin typeface="Arial" panose="020B0604020202020204" pitchFamily="34" charset="0"/>
            </a:endParaRPr>
          </a:p>
          <a:p>
            <a:pPr algn="just">
              <a:lnSpc>
                <a:spcPct val="160000"/>
              </a:lnSpc>
            </a:pPr>
            <a:r>
              <a:rPr lang="en-US" b="1">
                <a:latin typeface="Arial" panose="020B0604020202020204" pitchFamily="34" charset="0"/>
              </a:rPr>
              <a:t>	</a:t>
            </a:r>
            <a:endParaRPr lang="en-US"/>
          </a:p>
        </p:txBody>
      </p:sp>
      <p:sp>
        <p:nvSpPr>
          <p:cNvPr id="11" name="TextBox 10"/>
          <p:cNvSpPr txBox="1"/>
          <p:nvPr/>
        </p:nvSpPr>
        <p:spPr>
          <a:xfrm>
            <a:off x="108520" y="5518973"/>
            <a:ext cx="9144000" cy="646331"/>
          </a:xfrm>
          <a:prstGeom prst="rect">
            <a:avLst/>
          </a:prstGeom>
          <a:noFill/>
        </p:spPr>
        <p:txBody>
          <a:bodyPr wrap="square" rtlCol="0">
            <a:spAutoFit/>
          </a:bodyPr>
          <a:lstStyle/>
          <a:p>
            <a:r>
              <a:rPr lang="bg-BG" b="1" dirty="0" err="1" smtClean="0">
                <a:latin typeface="Arial" panose="020B0604020202020204" pitchFamily="34" charset="0"/>
              </a:rPr>
              <a:t>C</a:t>
            </a:r>
            <a:r>
              <a:rPr lang="en-GB" b="1" baseline="-25000" dirty="0" smtClean="0">
                <a:latin typeface="Arial" panose="020B0604020202020204" pitchFamily="34" charset="0"/>
              </a:rPr>
              <a:t>L true</a:t>
            </a:r>
            <a:r>
              <a:rPr lang="en-GB" b="1" dirty="0" smtClean="0">
                <a:latin typeface="Arial" panose="020B0604020202020204" pitchFamily="34" charset="0"/>
              </a:rPr>
              <a:t> = </a:t>
            </a:r>
            <a:r>
              <a:rPr lang="bg-BG" b="1" dirty="0" smtClean="0">
                <a:latin typeface="Arial" panose="020B0604020202020204" pitchFamily="34" charset="0"/>
              </a:rPr>
              <a:t>2/5 </a:t>
            </a:r>
            <a:r>
              <a:rPr lang="en-US" b="1" dirty="0" smtClean="0">
                <a:latin typeface="Arial" panose="020B0604020202020204" pitchFamily="34" charset="0"/>
                <a:sym typeface="Symbol" panose="05050102010706020507" pitchFamily="18" charset="2"/>
              </a:rPr>
              <a:t></a:t>
            </a:r>
            <a:r>
              <a:rPr lang="en-GB" b="1" baseline="-25000" dirty="0" smtClean="0">
                <a:latin typeface="Arial" panose="020B0604020202020204" pitchFamily="34" charset="0"/>
              </a:rPr>
              <a:t>J</a:t>
            </a:r>
            <a:r>
              <a:rPr lang="en-GB" b="1" dirty="0" smtClean="0">
                <a:latin typeface="Arial" panose="020B0604020202020204" pitchFamily="34" charset="0"/>
              </a:rPr>
              <a:t> Q</a:t>
            </a:r>
            <a:r>
              <a:rPr lang="en-GB" b="1" baseline="-25000" dirty="0" smtClean="0">
                <a:latin typeface="Arial" panose="020B0604020202020204" pitchFamily="34" charset="0"/>
              </a:rPr>
              <a:t>IJ</a:t>
            </a:r>
            <a:r>
              <a:rPr lang="en-GB" b="1" dirty="0" smtClean="0">
                <a:latin typeface="Arial" panose="020B0604020202020204" pitchFamily="34" charset="0"/>
              </a:rPr>
              <a:t>(</a:t>
            </a:r>
            <a:r>
              <a:rPr lang="en-US" b="1" dirty="0" smtClean="0">
                <a:latin typeface="Arial" panose="020B0604020202020204" pitchFamily="34" charset="0"/>
                <a:sym typeface="Symbol" panose="05050102010706020507" pitchFamily="18" charset="2"/>
              </a:rPr>
              <a:t></a:t>
            </a:r>
            <a:r>
              <a:rPr lang="en-GB" b="1" baseline="-25000" dirty="0" smtClean="0">
                <a:latin typeface="Arial" panose="020B0604020202020204" pitchFamily="34" charset="0"/>
              </a:rPr>
              <a:t>a</a:t>
            </a:r>
            <a:r>
              <a:rPr lang="en-GB" b="1" dirty="0" smtClean="0">
                <a:latin typeface="Arial" panose="020B0604020202020204" pitchFamily="34" charset="0"/>
              </a:rPr>
              <a:t>)</a:t>
            </a:r>
            <a:r>
              <a:rPr lang="bg-BG" b="1" dirty="0" smtClean="0">
                <a:latin typeface="Arial" panose="020B0604020202020204" pitchFamily="34" charset="0"/>
              </a:rPr>
              <a:t>C</a:t>
            </a:r>
            <a:r>
              <a:rPr lang="bg-BG" b="1" baseline="-25000" dirty="0" smtClean="0">
                <a:latin typeface="Arial" panose="020B0604020202020204" pitchFamily="34" charset="0"/>
              </a:rPr>
              <a:t>I</a:t>
            </a:r>
            <a:r>
              <a:rPr lang="en-GB" b="1" baseline="-25000" dirty="0" smtClean="0">
                <a:latin typeface="Arial" panose="020B0604020202020204" pitchFamily="34" charset="0"/>
              </a:rPr>
              <a:t>J</a:t>
            </a:r>
            <a:r>
              <a:rPr lang="en-US" b="1" baseline="30000" dirty="0" smtClean="0">
                <a:latin typeface="Arial" panose="020B0604020202020204" pitchFamily="34" charset="0"/>
              </a:rPr>
              <a:t> </a:t>
            </a:r>
            <a:r>
              <a:rPr lang="en-US" b="1" dirty="0" smtClean="0">
                <a:latin typeface="Arial" panose="020B0604020202020204" pitchFamily="34" charset="0"/>
              </a:rPr>
              <a:t>+</a:t>
            </a:r>
            <a:r>
              <a:rPr lang="bg-BG" b="1" baseline="30000" dirty="0" smtClean="0">
                <a:latin typeface="Arial" panose="020B0604020202020204" pitchFamily="34" charset="0"/>
              </a:rPr>
              <a:t> </a:t>
            </a:r>
            <a:r>
              <a:rPr lang="bg-BG" b="1" dirty="0" smtClean="0">
                <a:latin typeface="Arial" panose="020B0604020202020204" pitchFamily="34" charset="0"/>
              </a:rPr>
              <a:t>2</a:t>
            </a:r>
            <a:r>
              <a:rPr lang="en-US" b="1" dirty="0" smtClean="0">
                <a:latin typeface="Arial" panose="020B0604020202020204" pitchFamily="34" charset="0"/>
              </a:rPr>
              <a:t>V2 </a:t>
            </a:r>
            <a:r>
              <a:rPr lang="en-US" dirty="0" smtClean="0">
                <a:latin typeface="Arial" panose="020B0604020202020204" pitchFamily="34" charset="0"/>
                <a:sym typeface="Symbol" panose="05050102010706020507" pitchFamily="18" charset="2"/>
              </a:rPr>
              <a:t></a:t>
            </a:r>
            <a:r>
              <a:rPr lang="en-US" b="1" dirty="0" smtClean="0">
                <a:latin typeface="Arial" panose="020B0604020202020204" pitchFamily="34" charset="0"/>
              </a:rPr>
              <a:t> </a:t>
            </a:r>
            <a:r>
              <a:rPr lang="bg-BG" b="1" dirty="0" err="1" smtClean="0">
                <a:latin typeface="Arial" panose="020B0604020202020204" pitchFamily="34" charset="0"/>
              </a:rPr>
              <a:t>0.01</a:t>
            </a:r>
            <a:r>
              <a:rPr lang="en-US" b="1" dirty="0" smtClean="0">
                <a:latin typeface="Arial" panose="020B0604020202020204" pitchFamily="34" charset="0"/>
              </a:rPr>
              <a:t>x </a:t>
            </a:r>
            <a:r>
              <a:rPr lang="bg-BG" b="1" dirty="0" smtClean="0">
                <a:latin typeface="Arial" panose="020B0604020202020204" pitchFamily="34" charset="0"/>
              </a:rPr>
              <a:t>RSDBL </a:t>
            </a:r>
            <a:r>
              <a:rPr lang="en-US" dirty="0" smtClean="0">
                <a:latin typeface="Arial" panose="020B0604020202020204" pitchFamily="34" charset="0"/>
                <a:sym typeface="Symbol" panose="05050102010706020507" pitchFamily="18" charset="2"/>
              </a:rPr>
              <a:t> </a:t>
            </a:r>
            <a:r>
              <a:rPr lang="bg-BG" b="1" dirty="0" smtClean="0">
                <a:latin typeface="Arial" panose="020B0604020202020204" pitchFamily="34" charset="0"/>
              </a:rPr>
              <a:t>[ </a:t>
            </a:r>
            <a:r>
              <a:rPr lang="bg-BG" b="1" dirty="0" err="1" smtClean="0">
                <a:latin typeface="Arial" panose="020B0604020202020204" pitchFamily="34" charset="0"/>
              </a:rPr>
              <a:t>BEC+</a:t>
            </a:r>
            <a:r>
              <a:rPr lang="en-US" b="1" dirty="0" smtClean="0">
                <a:latin typeface="Arial" panose="020B0604020202020204" pitchFamily="34" charset="0"/>
                <a:sym typeface="Symbol" panose="05050102010706020507" pitchFamily="18" charset="2"/>
              </a:rPr>
              <a:t></a:t>
            </a:r>
            <a:r>
              <a:rPr lang="en-GB" b="1" baseline="-25000" dirty="0" smtClean="0">
                <a:latin typeface="Arial" panose="020B0604020202020204" pitchFamily="34" charset="0"/>
              </a:rPr>
              <a:t>J</a:t>
            </a:r>
            <a:r>
              <a:rPr lang="bg-BG" b="1" dirty="0" smtClean="0">
                <a:latin typeface="Arial" panose="020B0604020202020204" pitchFamily="34" charset="0"/>
              </a:rPr>
              <a:t>Q</a:t>
            </a:r>
            <a:r>
              <a:rPr lang="bg-BG" b="1" baseline="-25000" dirty="0" smtClean="0">
                <a:latin typeface="Arial" panose="020B0604020202020204" pitchFamily="34" charset="0"/>
              </a:rPr>
              <a:t>I</a:t>
            </a:r>
            <a:r>
              <a:rPr lang="en-GB" b="1" baseline="-25000" dirty="0" smtClean="0">
                <a:latin typeface="Arial" panose="020B0604020202020204" pitchFamily="34" charset="0"/>
              </a:rPr>
              <a:t>J</a:t>
            </a:r>
            <a:r>
              <a:rPr lang="en-GB" b="1" dirty="0" smtClean="0">
                <a:latin typeface="Arial" panose="020B0604020202020204" pitchFamily="34" charset="0"/>
              </a:rPr>
              <a:t>(</a:t>
            </a:r>
            <a:r>
              <a:rPr lang="en-US" b="1" dirty="0" smtClean="0">
                <a:latin typeface="Arial" panose="020B0604020202020204" pitchFamily="34" charset="0"/>
                <a:sym typeface="Symbol" panose="05050102010706020507" pitchFamily="18" charset="2"/>
              </a:rPr>
              <a:t></a:t>
            </a:r>
            <a:r>
              <a:rPr lang="en-GB" b="1" baseline="-25000" dirty="0" smtClean="0">
                <a:latin typeface="Arial" panose="020B0604020202020204" pitchFamily="34" charset="0"/>
              </a:rPr>
              <a:t>a</a:t>
            </a:r>
            <a:r>
              <a:rPr lang="en-GB" b="1" dirty="0" smtClean="0">
                <a:latin typeface="Arial" panose="020B0604020202020204" pitchFamily="34" charset="0"/>
              </a:rPr>
              <a:t>) </a:t>
            </a:r>
            <a:r>
              <a:rPr lang="en-US" b="1" dirty="0" smtClean="0">
                <a:latin typeface="Arial" panose="020B0604020202020204" pitchFamily="34" charset="0"/>
                <a:sym typeface="Symbol" panose="05050102010706020507" pitchFamily="18" charset="2"/>
              </a:rPr>
              <a:t></a:t>
            </a:r>
            <a:r>
              <a:rPr lang="bg-BG" b="1" dirty="0" smtClean="0">
                <a:latin typeface="Arial" panose="020B0604020202020204" pitchFamily="34" charset="0"/>
              </a:rPr>
              <a:t>C</a:t>
            </a:r>
            <a:r>
              <a:rPr lang="bg-BG" b="1" baseline="-25000" dirty="0" smtClean="0">
                <a:latin typeface="Arial" panose="020B0604020202020204" pitchFamily="34" charset="0"/>
              </a:rPr>
              <a:t>I</a:t>
            </a:r>
            <a:r>
              <a:rPr lang="en-GB" b="1" baseline="-25000" dirty="0" smtClean="0">
                <a:latin typeface="Arial" panose="020B0604020202020204" pitchFamily="34" charset="0"/>
              </a:rPr>
              <a:t>J</a:t>
            </a:r>
            <a:r>
              <a:rPr lang="bg-BG" b="1" dirty="0" err="1" smtClean="0">
                <a:latin typeface="Arial" panose="020B0604020202020204" pitchFamily="34" charset="0"/>
              </a:rPr>
              <a:t>+</a:t>
            </a:r>
            <a:r>
              <a:rPr lang="en-US" b="1" dirty="0" smtClean="0">
                <a:latin typeface="Arial" panose="020B0604020202020204" pitchFamily="34" charset="0"/>
                <a:sym typeface="Symbol" panose="05050102010706020507" pitchFamily="18" charset="2"/>
              </a:rPr>
              <a:t></a:t>
            </a:r>
            <a:r>
              <a:rPr lang="en-GB" b="1" baseline="-25000" dirty="0" smtClean="0">
                <a:latin typeface="Arial" panose="020B0604020202020204" pitchFamily="34" charset="0"/>
              </a:rPr>
              <a:t>J</a:t>
            </a:r>
            <a:r>
              <a:rPr lang="bg-BG" b="1" dirty="0" smtClean="0">
                <a:latin typeface="Arial" panose="020B0604020202020204" pitchFamily="34" charset="0"/>
              </a:rPr>
              <a:t>Q</a:t>
            </a:r>
            <a:r>
              <a:rPr lang="bg-BG" b="1" baseline="-25000" dirty="0" smtClean="0">
                <a:latin typeface="Arial" panose="020B0604020202020204" pitchFamily="34" charset="0"/>
              </a:rPr>
              <a:t>W</a:t>
            </a:r>
            <a:r>
              <a:rPr lang="en-GB" b="1" baseline="-25000" dirty="0" smtClean="0">
                <a:latin typeface="Arial" panose="020B0604020202020204" pitchFamily="34" charset="0"/>
              </a:rPr>
              <a:t>J</a:t>
            </a:r>
            <a:r>
              <a:rPr lang="en-GB" b="1" dirty="0" smtClean="0">
                <a:latin typeface="Arial" panose="020B0604020202020204" pitchFamily="34" charset="0"/>
              </a:rPr>
              <a:t>(</a:t>
            </a:r>
            <a:r>
              <a:rPr lang="en-US" b="1" dirty="0" smtClean="0">
                <a:latin typeface="Arial" panose="020B0604020202020204" pitchFamily="34" charset="0"/>
                <a:sym typeface="Symbol" panose="05050102010706020507" pitchFamily="18" charset="2"/>
              </a:rPr>
              <a:t></a:t>
            </a:r>
            <a:r>
              <a:rPr lang="en-GB" b="1" baseline="-25000" dirty="0" smtClean="0">
                <a:latin typeface="Arial" panose="020B0604020202020204" pitchFamily="34" charset="0"/>
              </a:rPr>
              <a:t>a</a:t>
            </a:r>
            <a:r>
              <a:rPr lang="en-GB" b="1" dirty="0" smtClean="0">
                <a:latin typeface="Arial" panose="020B0604020202020204" pitchFamily="34" charset="0"/>
              </a:rPr>
              <a:t>)</a:t>
            </a:r>
            <a:r>
              <a:rPr lang="en-US" b="1" dirty="0" smtClean="0">
                <a:latin typeface="Arial" panose="020B0604020202020204" pitchFamily="34" charset="0"/>
                <a:sym typeface="Symbol" panose="05050102010706020507" pitchFamily="18" charset="2"/>
              </a:rPr>
              <a:t></a:t>
            </a:r>
            <a:r>
              <a:rPr lang="bg-BG" b="1" dirty="0" smtClean="0">
                <a:latin typeface="Arial" panose="020B0604020202020204" pitchFamily="34" charset="0"/>
              </a:rPr>
              <a:t>C</a:t>
            </a:r>
            <a:r>
              <a:rPr lang="bg-BG" b="1" baseline="-25000" dirty="0" smtClean="0">
                <a:latin typeface="Arial" panose="020B0604020202020204" pitchFamily="34" charset="0"/>
              </a:rPr>
              <a:t>IJ</a:t>
            </a:r>
            <a:r>
              <a:rPr lang="bg-BG" b="1" dirty="0" smtClean="0">
                <a:latin typeface="Arial" panose="020B0604020202020204" pitchFamily="34" charset="0"/>
              </a:rPr>
              <a:t>]</a:t>
            </a:r>
            <a:endParaRPr lang="en-US" dirty="0" smtClean="0"/>
          </a:p>
          <a:p>
            <a:endParaRPr lang="bg-BG" dirty="0"/>
          </a:p>
        </p:txBody>
      </p:sp>
      <p:sp>
        <p:nvSpPr>
          <p:cNvPr id="12" name="TextBox 11"/>
          <p:cNvSpPr txBox="1"/>
          <p:nvPr/>
        </p:nvSpPr>
        <p:spPr>
          <a:xfrm>
            <a:off x="467544" y="4366845"/>
            <a:ext cx="7776864" cy="646331"/>
          </a:xfrm>
          <a:prstGeom prst="rect">
            <a:avLst/>
          </a:prstGeom>
          <a:noFill/>
        </p:spPr>
        <p:txBody>
          <a:bodyPr wrap="square" rtlCol="0">
            <a:spAutoFit/>
          </a:bodyPr>
          <a:lstStyle/>
          <a:p>
            <a:pPr algn="ctr"/>
            <a:r>
              <a:rPr lang="en-US" b="1" dirty="0" smtClean="0">
                <a:latin typeface="Arial" panose="020B0604020202020204" pitchFamily="34" charset="0"/>
              </a:rPr>
              <a:t>The true detection limit criterion in the case of a </a:t>
            </a:r>
            <a:r>
              <a:rPr lang="en-US" b="1" dirty="0" err="1" smtClean="0">
                <a:latin typeface="Arial" panose="020B0604020202020204" pitchFamily="34" charset="0"/>
              </a:rPr>
              <a:t>multicomponent</a:t>
            </a:r>
            <a:r>
              <a:rPr lang="en-US" b="1" dirty="0" smtClean="0">
                <a:latin typeface="Arial" panose="020B0604020202020204" pitchFamily="34" charset="0"/>
              </a:rPr>
              <a:t> system is defined by:</a:t>
            </a:r>
            <a:endParaRPr lang="bg-B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8600"/>
            <a:ext cx="8229600" cy="1031875"/>
          </a:xfrm>
        </p:spPr>
        <p:txBody>
          <a:bodyPr/>
          <a:lstStyle/>
          <a:p>
            <a:r>
              <a:rPr lang="en-US" sz="2800" b="1" dirty="0" smtClean="0">
                <a:solidFill>
                  <a:srgbClr val="FF0000"/>
                </a:solidFill>
                <a:latin typeface="Arial" panose="020B0604020202020204" pitchFamily="34" charset="0"/>
                <a:cs typeface="Arial" panose="020B0604020202020204" pitchFamily="34" charset="0"/>
              </a:rPr>
              <a:t>Comparison of two ICP systems</a:t>
            </a:r>
            <a:endParaRPr lang="en-US" sz="2800" dirty="0" smtClean="0">
              <a:latin typeface="Arial" panose="020B0604020202020204" pitchFamily="34" charset="0"/>
              <a:cs typeface="Arial" panose="020B0604020202020204" pitchFamily="34" charset="0"/>
            </a:endParaRPr>
          </a:p>
        </p:txBody>
      </p:sp>
      <p:pic>
        <p:nvPicPr>
          <p:cNvPr id="19459" name="Picture 1" descr="Clipboard01"/>
          <p:cNvPicPr>
            <a:picLocks noGrp="1" noChangeAspect="1" noChangeArrowheads="1"/>
          </p:cNvPicPr>
          <p:nvPr>
            <p:ph idx="1"/>
          </p:nvPr>
        </p:nvPicPr>
        <p:blipFill>
          <a:blip r:embed="rId1" cstate="print"/>
          <a:srcRect/>
          <a:stretch>
            <a:fillRect/>
          </a:stretch>
        </p:blipFill>
        <p:spPr>
          <a:xfrm>
            <a:off x="228600" y="2193925"/>
            <a:ext cx="1508125" cy="3521075"/>
          </a:xfrm>
        </p:spPr>
      </p:pic>
      <p:sp>
        <p:nvSpPr>
          <p:cNvPr id="19460" name="Rectangle 6"/>
          <p:cNvSpPr>
            <a:spLocks noChangeArrowheads="1"/>
          </p:cNvSpPr>
          <p:nvPr/>
        </p:nvSpPr>
        <p:spPr bwMode="auto">
          <a:xfrm>
            <a:off x="1600200" y="1260475"/>
            <a:ext cx="5181600" cy="4000500"/>
          </a:xfrm>
          <a:prstGeom prst="rect">
            <a:avLst/>
          </a:prstGeom>
          <a:noFill/>
          <a:ln w="9525">
            <a:noFill/>
            <a:miter lim="800000"/>
          </a:ln>
        </p:spPr>
        <p:txBody>
          <a:bodyPr>
            <a:spAutoFit/>
          </a:bodyPr>
          <a:lstStyle/>
          <a:p>
            <a:pPr algn="ctr"/>
            <a:r>
              <a:rPr lang="pt-BR" sz="2000" b="1" dirty="0">
                <a:solidFill>
                  <a:srgbClr val="0070C0"/>
                </a:solidFill>
                <a:latin typeface="Arial" panose="020B0604020202020204" pitchFamily="34" charset="0"/>
              </a:rPr>
              <a:t>Radial viewing 40.68 MHz ICP with high resolution. </a:t>
            </a:r>
            <a:endParaRPr lang="pt-BR" sz="2000" b="1" dirty="0">
              <a:solidFill>
                <a:srgbClr val="0070C0"/>
              </a:solidFill>
              <a:latin typeface="Arial" panose="020B0604020202020204" pitchFamily="34" charset="0"/>
            </a:endParaRPr>
          </a:p>
          <a:p>
            <a:pPr algn="ctr"/>
            <a:r>
              <a:rPr lang="en-US" b="1" dirty="0">
                <a:solidFill>
                  <a:srgbClr val="00B050"/>
                </a:solidFill>
                <a:latin typeface="Arial" panose="020B0604020202020204" pitchFamily="34" charset="0"/>
              </a:rPr>
              <a:t>Optical system </a:t>
            </a:r>
            <a:r>
              <a:rPr lang="en-US" b="1" dirty="0">
                <a:solidFill>
                  <a:srgbClr val="C00000"/>
                </a:solidFill>
                <a:latin typeface="Arial" panose="020B0604020202020204" pitchFamily="34" charset="0"/>
              </a:rPr>
              <a:t>Czerny  Turner, Holographic grating , 2400 grooves mm</a:t>
            </a:r>
            <a:r>
              <a:rPr lang="en-US" b="1" baseline="30000" dirty="0">
                <a:solidFill>
                  <a:srgbClr val="C00000"/>
                </a:solidFill>
                <a:latin typeface="Arial" panose="020B0604020202020204" pitchFamily="34" charset="0"/>
              </a:rPr>
              <a:t>-1 </a:t>
            </a:r>
            <a:r>
              <a:rPr lang="en-US" b="1" dirty="0">
                <a:solidFill>
                  <a:srgbClr val="C00000"/>
                </a:solidFill>
                <a:latin typeface="Arial" panose="020B0604020202020204" pitchFamily="34" charset="0"/>
              </a:rPr>
              <a:t>in 2</a:t>
            </a:r>
            <a:r>
              <a:rPr lang="en-US" b="1" baseline="30000" dirty="0">
                <a:solidFill>
                  <a:srgbClr val="C00000"/>
                </a:solidFill>
                <a:latin typeface="Arial" panose="020B0604020202020204" pitchFamily="34" charset="0"/>
              </a:rPr>
              <a:t>d</a:t>
            </a:r>
            <a:r>
              <a:rPr lang="en-US" b="1" dirty="0">
                <a:solidFill>
                  <a:srgbClr val="C00000"/>
                </a:solidFill>
                <a:latin typeface="Arial" panose="020B0604020202020204" pitchFamily="34" charset="0"/>
              </a:rPr>
              <a:t> order</a:t>
            </a:r>
            <a:r>
              <a:rPr lang="pt-BR" b="1" dirty="0">
                <a:solidFill>
                  <a:srgbClr val="FF0000"/>
                </a:solidFill>
                <a:latin typeface="Arial" panose="020B0604020202020204" pitchFamily="34" charset="0"/>
              </a:rPr>
              <a:t>(</a:t>
            </a:r>
            <a:r>
              <a:rPr lang="en-US" b="1" dirty="0">
                <a:solidFill>
                  <a:srgbClr val="FF0000"/>
                </a:solidFill>
                <a:latin typeface="Arial" panose="020B0604020202020204" pitchFamily="34" charset="0"/>
              </a:rPr>
              <a:t>HORIBA, </a:t>
            </a:r>
            <a:r>
              <a:rPr lang="en-US" b="1" dirty="0" err="1">
                <a:solidFill>
                  <a:srgbClr val="FF0000"/>
                </a:solidFill>
                <a:latin typeface="Arial" panose="020B0604020202020204" pitchFamily="34" charset="0"/>
              </a:rPr>
              <a:t>Jobin</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Yvon</a:t>
            </a:r>
            <a:r>
              <a:rPr lang="en-US" b="1" dirty="0">
                <a:solidFill>
                  <a:srgbClr val="FF0000"/>
                </a:solidFill>
                <a:latin typeface="Arial" panose="020B0604020202020204" pitchFamily="34" charset="0"/>
              </a:rPr>
              <a:t> ULTIMA 2, France) </a:t>
            </a:r>
            <a:r>
              <a:rPr lang="pt-BR" b="1" dirty="0">
                <a:solidFill>
                  <a:srgbClr val="0070C0"/>
                </a:solidFill>
                <a:latin typeface="Arial" panose="020B0604020202020204" pitchFamily="34" charset="0"/>
              </a:rPr>
              <a:t> </a:t>
            </a:r>
            <a:endParaRPr lang="pt-BR" b="1" dirty="0">
              <a:solidFill>
                <a:srgbClr val="0070C0"/>
              </a:solidFill>
              <a:latin typeface="Arial" panose="020B0604020202020204" pitchFamily="34" charset="0"/>
            </a:endParaRPr>
          </a:p>
          <a:p>
            <a:pPr algn="ctr"/>
            <a:r>
              <a:rPr lang="en-US" sz="2400" b="1" dirty="0">
                <a:solidFill>
                  <a:srgbClr val="00B050"/>
                </a:solidFill>
                <a:latin typeface="Arial" panose="020B0604020202020204" pitchFamily="34" charset="0"/>
              </a:rPr>
              <a:t>versus</a:t>
            </a:r>
            <a:r>
              <a:rPr lang="en-US" sz="2800" b="1" dirty="0">
                <a:solidFill>
                  <a:srgbClr val="0070C0"/>
                </a:solidFill>
                <a:latin typeface="Arial" panose="020B0604020202020204" pitchFamily="34" charset="0"/>
              </a:rPr>
              <a:t> </a:t>
            </a:r>
            <a:r>
              <a:rPr lang="en-US" sz="2400" b="1" dirty="0">
                <a:solidFill>
                  <a:srgbClr val="0070C0"/>
                </a:solidFill>
                <a:latin typeface="Arial" panose="020B0604020202020204" pitchFamily="34" charset="0"/>
              </a:rPr>
              <a:t> </a:t>
            </a:r>
            <a:endParaRPr lang="en-US" sz="2400" b="1" dirty="0">
              <a:solidFill>
                <a:srgbClr val="0070C0"/>
              </a:solidFill>
              <a:latin typeface="Arial" panose="020B0604020202020204" pitchFamily="34" charset="0"/>
            </a:endParaRPr>
          </a:p>
          <a:p>
            <a:pPr algn="ctr"/>
            <a:r>
              <a:rPr lang="en-US" sz="2000" b="1" dirty="0">
                <a:solidFill>
                  <a:srgbClr val="A11F63"/>
                </a:solidFill>
                <a:latin typeface="Arial" panose="020B0604020202020204" pitchFamily="34" charset="0"/>
              </a:rPr>
              <a:t>Axial viewing 27.12 MHz ICP with middle resolution</a:t>
            </a:r>
            <a:r>
              <a:rPr lang="en-US" sz="2000" b="1" dirty="0">
                <a:solidFill>
                  <a:srgbClr val="00B050"/>
                </a:solidFill>
                <a:latin typeface="Arial" panose="020B0604020202020204" pitchFamily="34" charset="0"/>
              </a:rPr>
              <a:t> </a:t>
            </a:r>
            <a:endParaRPr lang="en-US" sz="2000" b="1" dirty="0">
              <a:solidFill>
                <a:srgbClr val="00B050"/>
              </a:solidFill>
              <a:latin typeface="Arial" panose="020B0604020202020204" pitchFamily="34" charset="0"/>
            </a:endParaRPr>
          </a:p>
          <a:p>
            <a:pPr algn="ctr"/>
            <a:r>
              <a:rPr lang="en-US" b="1" dirty="0">
                <a:solidFill>
                  <a:srgbClr val="00B050"/>
                </a:solidFill>
                <a:latin typeface="Arial" panose="020B0604020202020204" pitchFamily="34" charset="0"/>
              </a:rPr>
              <a:t>Optical system </a:t>
            </a:r>
            <a:r>
              <a:rPr lang="en-US" b="1" dirty="0" err="1">
                <a:solidFill>
                  <a:srgbClr val="0033CC"/>
                </a:solidFill>
                <a:latin typeface="Arial" panose="020B0604020202020204" pitchFamily="34" charset="0"/>
              </a:rPr>
              <a:t>Paschen-Runge</a:t>
            </a:r>
            <a:r>
              <a:rPr lang="en-US" b="1" dirty="0">
                <a:solidFill>
                  <a:srgbClr val="0033CC"/>
                </a:solidFill>
                <a:latin typeface="Arial" panose="020B0604020202020204" pitchFamily="34" charset="0"/>
              </a:rPr>
              <a:t> Holographic grating, 3 600 grooves mm</a:t>
            </a:r>
            <a:r>
              <a:rPr lang="en-US" b="1" baseline="30000" dirty="0">
                <a:solidFill>
                  <a:srgbClr val="0033CC"/>
                </a:solidFill>
                <a:latin typeface="Arial" panose="020B0604020202020204" pitchFamily="34" charset="0"/>
              </a:rPr>
              <a:t>-1 </a:t>
            </a:r>
            <a:r>
              <a:rPr lang="en-US" b="1" dirty="0">
                <a:solidFill>
                  <a:srgbClr val="0033CC"/>
                </a:solidFill>
                <a:latin typeface="Arial" panose="020B0604020202020204" pitchFamily="34" charset="0"/>
              </a:rPr>
              <a:t>in 1</a:t>
            </a:r>
            <a:r>
              <a:rPr lang="en-US" b="1" baseline="30000" dirty="0">
                <a:solidFill>
                  <a:srgbClr val="0033CC"/>
                </a:solidFill>
                <a:latin typeface="Arial" panose="020B0604020202020204" pitchFamily="34" charset="0"/>
              </a:rPr>
              <a:t> </a:t>
            </a:r>
            <a:r>
              <a:rPr lang="en-US" b="1" baseline="30000" dirty="0" err="1">
                <a:solidFill>
                  <a:srgbClr val="0033CC"/>
                </a:solidFill>
                <a:latin typeface="Arial" panose="020B0604020202020204" pitchFamily="34" charset="0"/>
              </a:rPr>
              <a:t>st</a:t>
            </a:r>
            <a:r>
              <a:rPr lang="en-US" b="1" dirty="0">
                <a:solidFill>
                  <a:srgbClr val="0033CC"/>
                </a:solidFill>
                <a:latin typeface="Arial" panose="020B0604020202020204" pitchFamily="34" charset="0"/>
              </a:rPr>
              <a:t> order (</a:t>
            </a:r>
            <a:r>
              <a:rPr lang="en-GB" b="1" dirty="0" err="1">
                <a:solidFill>
                  <a:srgbClr val="FF0000"/>
                </a:solidFill>
                <a:latin typeface="Arial" panose="020B0604020202020204" pitchFamily="34" charset="0"/>
              </a:rPr>
              <a:t>Spectroblue</a:t>
            </a:r>
            <a:r>
              <a:rPr lang="en-GB" b="1" dirty="0">
                <a:solidFill>
                  <a:srgbClr val="FF0000"/>
                </a:solidFill>
                <a:latin typeface="Arial" panose="020B0604020202020204" pitchFamily="34" charset="0"/>
              </a:rPr>
              <a:t> </a:t>
            </a:r>
            <a:r>
              <a:rPr lang="de-DE" b="1" dirty="0">
                <a:solidFill>
                  <a:srgbClr val="FF0000"/>
                </a:solidFill>
                <a:latin typeface="Arial" panose="020B0604020202020204" pitchFamily="34" charset="0"/>
              </a:rPr>
              <a:t>SPECTRO, Analytical instruments GmbH Germany</a:t>
            </a:r>
            <a:r>
              <a:rPr lang="de-DE" sz="2000" b="1" dirty="0">
                <a:solidFill>
                  <a:srgbClr val="FF0000"/>
                </a:solidFill>
                <a:latin typeface="Arial" panose="020B0604020202020204" pitchFamily="34" charset="0"/>
              </a:rPr>
              <a:t>)</a:t>
            </a:r>
            <a:endParaRPr lang="en-US" sz="2400" b="1" dirty="0">
              <a:solidFill>
                <a:srgbClr val="A11F63"/>
              </a:solidFill>
              <a:latin typeface="Arial" panose="020B0604020202020204" pitchFamily="34" charset="0"/>
            </a:endParaRPr>
          </a:p>
        </p:txBody>
      </p:sp>
      <p:pic>
        <p:nvPicPr>
          <p:cNvPr id="19461" name="Picture 1"/>
          <p:cNvPicPr>
            <a:picLocks noChangeAspect="1" noChangeArrowheads="1"/>
          </p:cNvPicPr>
          <p:nvPr/>
        </p:nvPicPr>
        <p:blipFill>
          <a:blip r:embed="rId2" cstate="print"/>
          <a:srcRect/>
          <a:stretch>
            <a:fillRect/>
          </a:stretch>
        </p:blipFill>
        <p:spPr bwMode="auto">
          <a:xfrm>
            <a:off x="6858000" y="2193925"/>
            <a:ext cx="1905000" cy="352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1" cstate="print"/>
          <a:srcRect/>
          <a:stretch>
            <a:fillRect/>
          </a:stretch>
        </p:blipFill>
        <p:spPr bwMode="auto">
          <a:xfrm>
            <a:off x="241449" y="692696"/>
            <a:ext cx="4186535" cy="4248472"/>
          </a:xfrm>
          <a:prstGeom prst="rect">
            <a:avLst/>
          </a:prstGeom>
          <a:noFill/>
          <a:ln w="9525">
            <a:noFill/>
            <a:miter lim="800000"/>
            <a:headEnd/>
            <a:tailEnd/>
          </a:ln>
        </p:spPr>
      </p:pic>
      <p:sp>
        <p:nvSpPr>
          <p:cNvPr id="40966" name="Rectangle 6"/>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bg-BG"/>
          </a:p>
        </p:txBody>
      </p:sp>
      <p:graphicFrame>
        <p:nvGraphicFramePr>
          <p:cNvPr id="40965" name="Object 5"/>
          <p:cNvGraphicFramePr>
            <a:graphicFrameLocks noChangeAspect="1"/>
          </p:cNvGraphicFramePr>
          <p:nvPr/>
        </p:nvGraphicFramePr>
        <p:xfrm>
          <a:off x="4572000" y="836712"/>
          <a:ext cx="3888432" cy="3888432"/>
        </p:xfrm>
        <a:graphic>
          <a:graphicData uri="http://schemas.openxmlformats.org/presentationml/2006/ole">
            <mc:AlternateContent xmlns:mc="http://schemas.openxmlformats.org/markup-compatibility/2006">
              <mc:Choice xmlns:v="urn:schemas-microsoft-com:vml" Requires="v">
                <p:oleObj spid="_x0000_s3073" name="Bitmap Image" r:id="rId2" imgW="3771900" imgH="4524375" progId="PBrush">
                  <p:embed/>
                </p:oleObj>
              </mc:Choice>
              <mc:Fallback>
                <p:oleObj name="Bitmap Image" r:id="rId2" imgW="3771900" imgH="4524375" progId="PBrush">
                  <p:embed/>
                  <p:pic>
                    <p:nvPicPr>
                      <p:cNvPr id="0" name="Picture 3072"/>
                      <p:cNvPicPr>
                        <a:picLocks noChangeAspect="1"/>
                      </p:cNvPicPr>
                      <p:nvPr/>
                    </p:nvPicPr>
                    <p:blipFill>
                      <a:blip r:embed="rId3"/>
                      <a:stretch>
                        <a:fillRect/>
                      </a:stretch>
                    </p:blipFill>
                    <p:spPr>
                      <a:xfrm>
                        <a:off x="4572000" y="836712"/>
                        <a:ext cx="3888432" cy="3888432"/>
                      </a:xfrm>
                      <a:prstGeom prst="rect">
                        <a:avLst/>
                      </a:prstGeom>
                      <a:noFill/>
                      <a:ln w="9525">
                        <a:noFill/>
                      </a:ln>
                    </p:spPr>
                  </p:pic>
                </p:oleObj>
              </mc:Fallback>
            </mc:AlternateContent>
          </a:graphicData>
        </a:graphic>
      </p:graphicFrame>
      <p:sp>
        <p:nvSpPr>
          <p:cNvPr id="10" name="TextBox 9"/>
          <p:cNvSpPr txBox="1"/>
          <p:nvPr/>
        </p:nvSpPr>
        <p:spPr>
          <a:xfrm>
            <a:off x="323528" y="4941168"/>
            <a:ext cx="8640960" cy="1754326"/>
          </a:xfrm>
          <a:prstGeom prst="rect">
            <a:avLst/>
          </a:prstGeom>
          <a:noFill/>
        </p:spPr>
        <p:txBody>
          <a:bodyPr wrap="square" rtlCol="0">
            <a:spAutoFit/>
          </a:bodyPr>
          <a:lstStyle/>
          <a:p>
            <a:pPr algn="just"/>
            <a:r>
              <a:rPr lang="en-US" b="1" dirty="0" smtClean="0"/>
              <a:t>Figure</a:t>
            </a:r>
            <a:r>
              <a:rPr lang="en-GB" b="1" dirty="0" smtClean="0"/>
              <a:t> 1</a:t>
            </a:r>
            <a:r>
              <a:rPr lang="en-US" b="1" dirty="0" smtClean="0"/>
              <a:t>.</a:t>
            </a:r>
            <a:r>
              <a:rPr lang="en-US" dirty="0" smtClean="0"/>
              <a:t> </a:t>
            </a:r>
            <a:r>
              <a:rPr lang="en-US" b="1" dirty="0" smtClean="0"/>
              <a:t>a)</a:t>
            </a:r>
            <a:r>
              <a:rPr lang="en-US" dirty="0" smtClean="0"/>
              <a:t> </a:t>
            </a:r>
            <a:r>
              <a:rPr lang="bg-BG" dirty="0" err="1" smtClean="0"/>
              <a:t>Hyperfine</a:t>
            </a:r>
            <a:r>
              <a:rPr lang="bg-BG" dirty="0" smtClean="0"/>
              <a:t> </a:t>
            </a:r>
            <a:r>
              <a:rPr lang="bg-BG" dirty="0" err="1" smtClean="0"/>
              <a:t>structure</a:t>
            </a:r>
            <a:r>
              <a:rPr lang="bg-BG" dirty="0" smtClean="0"/>
              <a:t> </a:t>
            </a:r>
            <a:r>
              <a:rPr lang="bg-BG" dirty="0" err="1" smtClean="0"/>
              <a:t>of</a:t>
            </a:r>
            <a:r>
              <a:rPr lang="bg-BG" dirty="0" smtClean="0"/>
              <a:t> </a:t>
            </a:r>
            <a:r>
              <a:rPr lang="bg-BG" dirty="0" err="1" smtClean="0"/>
              <a:t>Re</a:t>
            </a:r>
            <a:r>
              <a:rPr lang="bg-BG" dirty="0" smtClean="0"/>
              <a:t> II </a:t>
            </a:r>
            <a:r>
              <a:rPr lang="bg-BG" dirty="0" err="1" smtClean="0"/>
              <a:t>227.525</a:t>
            </a:r>
            <a:r>
              <a:rPr lang="bg-BG" dirty="0" smtClean="0"/>
              <a:t> </a:t>
            </a:r>
            <a:r>
              <a:rPr lang="bg-BG" dirty="0" err="1" smtClean="0"/>
              <a:t>nm</a:t>
            </a:r>
            <a:r>
              <a:rPr lang="bg-BG" dirty="0" smtClean="0"/>
              <a:t> </a:t>
            </a:r>
            <a:r>
              <a:rPr lang="en-US" dirty="0" smtClean="0"/>
              <a:t>resolved in tree components (</a:t>
            </a:r>
            <a:r>
              <a:rPr lang="bg-BG" dirty="0" err="1" smtClean="0"/>
              <a:t>Re</a:t>
            </a:r>
            <a:r>
              <a:rPr lang="bg-BG" dirty="0" smtClean="0"/>
              <a:t> II </a:t>
            </a:r>
            <a:r>
              <a:rPr lang="bg-BG" dirty="0" err="1" smtClean="0"/>
              <a:t>227.528</a:t>
            </a:r>
            <a:r>
              <a:rPr lang="bg-BG" dirty="0" smtClean="0"/>
              <a:t> </a:t>
            </a:r>
            <a:r>
              <a:rPr lang="bg-BG" dirty="0" err="1" smtClean="0"/>
              <a:t>nm</a:t>
            </a:r>
            <a:r>
              <a:rPr lang="bg-BG" dirty="0" smtClean="0"/>
              <a:t>: </a:t>
            </a:r>
            <a:r>
              <a:rPr lang="bg-BG" dirty="0" err="1" smtClean="0"/>
              <a:t>Re</a:t>
            </a:r>
            <a:r>
              <a:rPr lang="bg-BG" dirty="0" smtClean="0"/>
              <a:t> II </a:t>
            </a:r>
            <a:r>
              <a:rPr lang="bg-BG" dirty="0" err="1" smtClean="0"/>
              <a:t>227.534</a:t>
            </a:r>
            <a:r>
              <a:rPr lang="bg-BG" dirty="0" smtClean="0"/>
              <a:t> </a:t>
            </a:r>
            <a:r>
              <a:rPr lang="bg-BG" dirty="0" err="1" smtClean="0"/>
              <a:t>nm</a:t>
            </a:r>
            <a:r>
              <a:rPr lang="bg-BG" dirty="0" smtClean="0"/>
              <a:t>, </a:t>
            </a:r>
            <a:r>
              <a:rPr lang="bg-BG" dirty="0" err="1" smtClean="0"/>
              <a:t>Re</a:t>
            </a:r>
            <a:r>
              <a:rPr lang="bg-BG" dirty="0" smtClean="0"/>
              <a:t> II </a:t>
            </a:r>
            <a:r>
              <a:rPr lang="bg-BG" dirty="0" err="1" smtClean="0"/>
              <a:t>227.528</a:t>
            </a:r>
            <a:r>
              <a:rPr lang="bg-BG" dirty="0" smtClean="0"/>
              <a:t> </a:t>
            </a:r>
            <a:r>
              <a:rPr lang="bg-BG" dirty="0" err="1" smtClean="0"/>
              <a:t>nm</a:t>
            </a:r>
            <a:r>
              <a:rPr lang="en-US" dirty="0" smtClean="0"/>
              <a:t> and</a:t>
            </a:r>
            <a:r>
              <a:rPr lang="bg-BG" dirty="0" smtClean="0"/>
              <a:t> </a:t>
            </a:r>
            <a:r>
              <a:rPr lang="bg-BG" dirty="0" err="1" smtClean="0"/>
              <a:t>Re</a:t>
            </a:r>
            <a:r>
              <a:rPr lang="bg-BG" dirty="0" smtClean="0"/>
              <a:t> II </a:t>
            </a:r>
            <a:r>
              <a:rPr lang="bg-BG" dirty="0" err="1" smtClean="0"/>
              <a:t>227.522</a:t>
            </a:r>
            <a:r>
              <a:rPr lang="bg-BG" dirty="0" smtClean="0"/>
              <a:t> </a:t>
            </a:r>
            <a:r>
              <a:rPr lang="bg-BG" dirty="0" err="1" smtClean="0"/>
              <a:t>nm</a:t>
            </a:r>
            <a:r>
              <a:rPr lang="en-US" dirty="0" smtClean="0"/>
              <a:t>) </a:t>
            </a:r>
            <a:r>
              <a:rPr lang="bg-BG" dirty="0" err="1" smtClean="0"/>
              <a:t>obtained</a:t>
            </a:r>
            <a:r>
              <a:rPr lang="bg-BG" dirty="0" smtClean="0"/>
              <a:t> </a:t>
            </a:r>
            <a:r>
              <a:rPr lang="bg-BG" dirty="0" err="1" smtClean="0"/>
              <a:t>by</a:t>
            </a:r>
            <a:r>
              <a:rPr lang="bg-BG" dirty="0" smtClean="0"/>
              <a:t> </a:t>
            </a:r>
            <a:r>
              <a:rPr lang="bg-BG" dirty="0" err="1" smtClean="0"/>
              <a:t>radial</a:t>
            </a:r>
            <a:r>
              <a:rPr lang="bg-BG" dirty="0" smtClean="0"/>
              <a:t> </a:t>
            </a:r>
            <a:r>
              <a:rPr lang="bg-BG" dirty="0" err="1" smtClean="0"/>
              <a:t>viewing</a:t>
            </a:r>
            <a:r>
              <a:rPr lang="bg-BG" dirty="0" smtClean="0"/>
              <a:t> </a:t>
            </a:r>
            <a:r>
              <a:rPr lang="bg-BG" dirty="0" err="1" smtClean="0"/>
              <a:t>40.68</a:t>
            </a:r>
            <a:r>
              <a:rPr lang="bg-BG" dirty="0" smtClean="0"/>
              <a:t> </a:t>
            </a:r>
            <a:r>
              <a:rPr lang="bg-BG" dirty="0" err="1" smtClean="0"/>
              <a:t>MHz</a:t>
            </a:r>
            <a:r>
              <a:rPr lang="bg-BG" dirty="0" smtClean="0"/>
              <a:t> ICP </a:t>
            </a:r>
            <a:r>
              <a:rPr lang="bg-BG" dirty="0" err="1" smtClean="0"/>
              <a:t>and</a:t>
            </a:r>
            <a:r>
              <a:rPr lang="bg-BG" dirty="0" smtClean="0"/>
              <a:t> </a:t>
            </a:r>
            <a:r>
              <a:rPr lang="bg-BG" dirty="0" err="1" smtClean="0"/>
              <a:t>Czerny</a:t>
            </a:r>
            <a:r>
              <a:rPr lang="bg-BG" dirty="0" smtClean="0"/>
              <a:t> - </a:t>
            </a:r>
            <a:r>
              <a:rPr lang="bg-BG" dirty="0" err="1" smtClean="0"/>
              <a:t>Turner</a:t>
            </a:r>
            <a:r>
              <a:rPr lang="bg-BG" dirty="0" smtClean="0"/>
              <a:t> </a:t>
            </a:r>
            <a:r>
              <a:rPr lang="bg-BG" dirty="0" err="1" smtClean="0"/>
              <a:t>spectrometer</a:t>
            </a:r>
            <a:r>
              <a:rPr lang="bg-BG" dirty="0" smtClean="0"/>
              <a:t> </a:t>
            </a:r>
            <a:r>
              <a:rPr lang="bg-BG" dirty="0" err="1" smtClean="0"/>
              <a:t>with</a:t>
            </a:r>
            <a:r>
              <a:rPr lang="bg-BG" dirty="0" smtClean="0"/>
              <a:t> </a:t>
            </a:r>
            <a:r>
              <a:rPr lang="bg-BG" dirty="0" err="1" smtClean="0"/>
              <a:t>spectral</a:t>
            </a:r>
            <a:r>
              <a:rPr lang="bg-BG" dirty="0" smtClean="0"/>
              <a:t> </a:t>
            </a:r>
            <a:r>
              <a:rPr lang="bg-BG" dirty="0" err="1" smtClean="0"/>
              <a:t>bandwidth</a:t>
            </a:r>
            <a:r>
              <a:rPr lang="bg-BG" dirty="0" smtClean="0"/>
              <a:t> </a:t>
            </a:r>
            <a:r>
              <a:rPr lang="bg-BG" dirty="0" err="1" smtClean="0"/>
              <a:t>=</a:t>
            </a:r>
            <a:r>
              <a:rPr lang="bg-BG" dirty="0" smtClean="0"/>
              <a:t> 5 </a:t>
            </a:r>
            <a:r>
              <a:rPr lang="bg-BG" dirty="0" err="1" smtClean="0"/>
              <a:t>pm</a:t>
            </a:r>
            <a:r>
              <a:rPr lang="bg-BG" dirty="0" smtClean="0"/>
              <a:t> </a:t>
            </a:r>
            <a:r>
              <a:rPr lang="en-US" dirty="0" smtClean="0"/>
              <a:t>(</a:t>
            </a:r>
            <a:r>
              <a:rPr lang="bg-BG" dirty="0" smtClean="0"/>
              <a:t>FWHH</a:t>
            </a:r>
            <a:r>
              <a:rPr lang="en-US" dirty="0" smtClean="0"/>
              <a:t>)</a:t>
            </a:r>
            <a:r>
              <a:rPr lang="bg-BG" dirty="0" smtClean="0"/>
              <a:t>; </a:t>
            </a:r>
            <a:r>
              <a:rPr lang="en-US" b="1" dirty="0" smtClean="0"/>
              <a:t>b)</a:t>
            </a:r>
            <a:r>
              <a:rPr lang="en-US" dirty="0" smtClean="0"/>
              <a:t> A</a:t>
            </a:r>
            <a:r>
              <a:rPr lang="bg-BG" dirty="0" err="1" smtClean="0"/>
              <a:t>symmetrical</a:t>
            </a:r>
            <a:r>
              <a:rPr lang="bg-BG" dirty="0" smtClean="0"/>
              <a:t> </a:t>
            </a:r>
            <a:r>
              <a:rPr lang="bg-BG" dirty="0" err="1" smtClean="0"/>
              <a:t>structure</a:t>
            </a:r>
            <a:r>
              <a:rPr lang="bg-BG" dirty="0" smtClean="0"/>
              <a:t> </a:t>
            </a:r>
            <a:r>
              <a:rPr lang="bg-BG" dirty="0" err="1" smtClean="0"/>
              <a:t>with</a:t>
            </a:r>
            <a:r>
              <a:rPr lang="bg-BG" dirty="0" smtClean="0"/>
              <a:t> </a:t>
            </a:r>
            <a:r>
              <a:rPr lang="bg-BG" dirty="0" err="1" smtClean="0"/>
              <a:t>two</a:t>
            </a:r>
            <a:r>
              <a:rPr lang="bg-BG" dirty="0" smtClean="0"/>
              <a:t> </a:t>
            </a:r>
            <a:r>
              <a:rPr lang="bg-BG" dirty="0" err="1" smtClean="0"/>
              <a:t>peaks</a:t>
            </a:r>
            <a:r>
              <a:rPr lang="bg-BG" dirty="0" smtClean="0"/>
              <a:t>: </a:t>
            </a:r>
            <a:r>
              <a:rPr lang="bg-BG" dirty="0" err="1" smtClean="0"/>
              <a:t>first</a:t>
            </a:r>
            <a:r>
              <a:rPr lang="bg-BG" dirty="0" smtClean="0"/>
              <a:t> </a:t>
            </a:r>
            <a:r>
              <a:rPr lang="bg-BG" dirty="0" err="1" smtClean="0"/>
              <a:t>with</a:t>
            </a:r>
            <a:r>
              <a:rPr lang="bg-BG" dirty="0" smtClean="0"/>
              <a:t> </a:t>
            </a:r>
            <a:r>
              <a:rPr lang="bg-BG" dirty="0" err="1" smtClean="0"/>
              <a:t>central</a:t>
            </a:r>
            <a:r>
              <a:rPr lang="bg-BG" dirty="0" smtClean="0"/>
              <a:t> </a:t>
            </a:r>
            <a:r>
              <a:rPr lang="bg-BG" dirty="0" err="1" smtClean="0"/>
              <a:t>wavelength</a:t>
            </a:r>
            <a:r>
              <a:rPr lang="bg-BG" dirty="0" smtClean="0"/>
              <a:t> </a:t>
            </a:r>
            <a:r>
              <a:rPr lang="bg-BG" dirty="0" err="1" smtClean="0">
                <a:sym typeface="Symbol" panose="05050102010706020507"/>
              </a:rPr>
              <a:t></a:t>
            </a:r>
            <a:r>
              <a:rPr lang="bg-BG" dirty="0" smtClean="0"/>
              <a:t> </a:t>
            </a:r>
            <a:r>
              <a:rPr lang="bg-BG" dirty="0" err="1" smtClean="0"/>
              <a:t>=</a:t>
            </a:r>
            <a:r>
              <a:rPr lang="bg-BG" dirty="0" smtClean="0"/>
              <a:t> </a:t>
            </a:r>
            <a:r>
              <a:rPr lang="bg-BG" dirty="0" err="1" smtClean="0"/>
              <a:t>227.5</a:t>
            </a:r>
            <a:r>
              <a:rPr lang="en-US" dirty="0" smtClean="0"/>
              <a:t>25</a:t>
            </a:r>
            <a:r>
              <a:rPr lang="bg-BG" dirty="0" smtClean="0"/>
              <a:t> </a:t>
            </a:r>
            <a:r>
              <a:rPr lang="bg-BG" dirty="0" err="1" smtClean="0"/>
              <a:t>nm</a:t>
            </a:r>
            <a:r>
              <a:rPr lang="bg-BG" dirty="0" smtClean="0"/>
              <a:t> </a:t>
            </a:r>
            <a:r>
              <a:rPr lang="bg-BG" dirty="0" err="1" smtClean="0"/>
              <a:t>and</a:t>
            </a:r>
            <a:r>
              <a:rPr lang="bg-BG" dirty="0" smtClean="0"/>
              <a:t> </a:t>
            </a:r>
            <a:r>
              <a:rPr lang="bg-BG" dirty="0" err="1" smtClean="0"/>
              <a:t>second</a:t>
            </a:r>
            <a:r>
              <a:rPr lang="bg-BG" dirty="0" smtClean="0"/>
              <a:t> - </a:t>
            </a:r>
            <a:r>
              <a:rPr lang="bg-BG" dirty="0" err="1" smtClean="0"/>
              <a:t>wide</a:t>
            </a:r>
            <a:r>
              <a:rPr lang="bg-BG" dirty="0" smtClean="0"/>
              <a:t> </a:t>
            </a:r>
            <a:r>
              <a:rPr lang="bg-BG" dirty="0" err="1" smtClean="0"/>
              <a:t>line</a:t>
            </a:r>
            <a:r>
              <a:rPr lang="bg-BG" dirty="0" smtClean="0"/>
              <a:t> </a:t>
            </a:r>
            <a:r>
              <a:rPr lang="bg-BG" dirty="0" err="1" smtClean="0"/>
              <a:t>with</a:t>
            </a:r>
            <a:r>
              <a:rPr lang="bg-BG" dirty="0" smtClean="0"/>
              <a:t> </a:t>
            </a:r>
            <a:r>
              <a:rPr lang="bg-BG" dirty="0" err="1" smtClean="0"/>
              <a:t>central</a:t>
            </a:r>
            <a:r>
              <a:rPr lang="bg-BG" dirty="0" smtClean="0"/>
              <a:t> </a:t>
            </a:r>
            <a:r>
              <a:rPr lang="bg-BG" dirty="0" err="1" smtClean="0"/>
              <a:t>wavelength</a:t>
            </a:r>
            <a:r>
              <a:rPr lang="bg-BG" dirty="0" smtClean="0"/>
              <a:t> </a:t>
            </a:r>
            <a:r>
              <a:rPr lang="bg-BG" dirty="0" err="1" smtClean="0">
                <a:sym typeface="Symbol" panose="05050102010706020507"/>
              </a:rPr>
              <a:t></a:t>
            </a:r>
            <a:r>
              <a:rPr lang="bg-BG" dirty="0" smtClean="0"/>
              <a:t> </a:t>
            </a:r>
            <a:r>
              <a:rPr lang="bg-BG" dirty="0" err="1" smtClean="0"/>
              <a:t>=</a:t>
            </a:r>
            <a:r>
              <a:rPr lang="bg-BG" dirty="0" smtClean="0"/>
              <a:t> </a:t>
            </a:r>
            <a:r>
              <a:rPr lang="bg-BG" dirty="0" err="1" smtClean="0"/>
              <a:t>227.5</a:t>
            </a:r>
            <a:r>
              <a:rPr lang="en-US" dirty="0" smtClean="0"/>
              <a:t>34 </a:t>
            </a:r>
            <a:r>
              <a:rPr lang="bg-BG" dirty="0" err="1" smtClean="0"/>
              <a:t>nm</a:t>
            </a:r>
            <a:r>
              <a:rPr lang="en-US" dirty="0" smtClean="0"/>
              <a:t>, </a:t>
            </a:r>
            <a:r>
              <a:rPr lang="bg-BG" dirty="0" err="1" smtClean="0"/>
              <a:t>registered</a:t>
            </a:r>
            <a:r>
              <a:rPr lang="bg-BG" dirty="0" smtClean="0"/>
              <a:t> </a:t>
            </a:r>
            <a:r>
              <a:rPr lang="en-US" dirty="0" smtClean="0"/>
              <a:t>by </a:t>
            </a:r>
            <a:r>
              <a:rPr lang="bg-BG" dirty="0" err="1" smtClean="0"/>
              <a:t>axial</a:t>
            </a:r>
            <a:r>
              <a:rPr lang="bg-BG" dirty="0" smtClean="0"/>
              <a:t> </a:t>
            </a:r>
            <a:r>
              <a:rPr lang="bg-BG" dirty="0" err="1" smtClean="0"/>
              <a:t>viewing</a:t>
            </a:r>
            <a:r>
              <a:rPr lang="bg-BG" dirty="0" smtClean="0"/>
              <a:t> </a:t>
            </a:r>
            <a:r>
              <a:rPr lang="bg-BG" dirty="0" err="1" smtClean="0"/>
              <a:t>27.12</a:t>
            </a:r>
            <a:r>
              <a:rPr lang="bg-BG" dirty="0" smtClean="0"/>
              <a:t> </a:t>
            </a:r>
            <a:r>
              <a:rPr lang="bg-BG" dirty="0" err="1" smtClean="0"/>
              <a:t>MHz</a:t>
            </a:r>
            <a:r>
              <a:rPr lang="bg-BG" dirty="0" smtClean="0"/>
              <a:t> ICP </a:t>
            </a:r>
            <a:r>
              <a:rPr lang="en-US" dirty="0" smtClean="0"/>
              <a:t>and </a:t>
            </a:r>
            <a:r>
              <a:rPr lang="bg-BG" dirty="0" err="1" smtClean="0"/>
              <a:t>Paschen</a:t>
            </a:r>
            <a:r>
              <a:rPr lang="bg-BG" dirty="0" smtClean="0"/>
              <a:t>-</a:t>
            </a:r>
            <a:r>
              <a:rPr lang="bg-BG" dirty="0" err="1" smtClean="0"/>
              <a:t>Runge</a:t>
            </a:r>
            <a:r>
              <a:rPr lang="bg-BG" dirty="0" smtClean="0"/>
              <a:t> </a:t>
            </a:r>
            <a:r>
              <a:rPr lang="en-US" dirty="0" smtClean="0"/>
              <a:t>optical system with </a:t>
            </a:r>
            <a:r>
              <a:rPr lang="bg-BG" dirty="0" smtClean="0"/>
              <a:t>8 </a:t>
            </a:r>
            <a:r>
              <a:rPr lang="bg-BG" dirty="0" err="1" smtClean="0"/>
              <a:t>pm</a:t>
            </a:r>
            <a:r>
              <a:rPr lang="bg-BG" dirty="0" smtClean="0"/>
              <a:t> </a:t>
            </a:r>
            <a:r>
              <a:rPr lang="bg-BG" dirty="0" err="1" smtClean="0"/>
              <a:t>pixel</a:t>
            </a:r>
            <a:r>
              <a:rPr lang="bg-BG" dirty="0" smtClean="0"/>
              <a:t> </a:t>
            </a:r>
            <a:r>
              <a:rPr lang="bg-BG" dirty="0" err="1" smtClean="0"/>
              <a:t>resolution</a:t>
            </a:r>
            <a:r>
              <a:rPr lang="en-US" dirty="0" smtClean="0"/>
              <a:t>.</a:t>
            </a:r>
            <a:endParaRPr lang="bg-BG" dirty="0"/>
          </a:p>
        </p:txBody>
      </p:sp>
      <p:sp>
        <p:nvSpPr>
          <p:cNvPr id="11" name="TextBox 10"/>
          <p:cNvSpPr txBox="1"/>
          <p:nvPr/>
        </p:nvSpPr>
        <p:spPr>
          <a:xfrm>
            <a:off x="683568" y="332656"/>
            <a:ext cx="6552728" cy="646331"/>
          </a:xfrm>
          <a:prstGeom prst="rect">
            <a:avLst/>
          </a:prstGeom>
          <a:noFill/>
        </p:spPr>
        <p:txBody>
          <a:bodyPr wrap="square" rtlCol="0">
            <a:spAutoFit/>
          </a:bodyPr>
          <a:lstStyle/>
          <a:p>
            <a:pPr algn="ctr"/>
            <a:r>
              <a:rPr lang="en-US" b="1" dirty="0" smtClean="0">
                <a:solidFill>
                  <a:srgbClr val="FF0000"/>
                </a:solidFill>
                <a:latin typeface="Arial" panose="020B0604020202020204" pitchFamily="34" charset="0"/>
                <a:cs typeface="Arial" panose="020B0604020202020204" pitchFamily="34" charset="0"/>
              </a:rPr>
              <a:t>Comparison of the spectrum of Re II 227.525nm two ICP systems</a:t>
            </a:r>
            <a:endParaRPr lang="bg-B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428604"/>
            <a:ext cx="8501122" cy="193899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Comparison of the possibilities of radial viewing 40.68 MHz and axial</a:t>
            </a:r>
            <a:endParaRPr lang="en-US" sz="24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viewing 27.12 MHz inductively coupled plasmas</a:t>
            </a:r>
            <a:endParaRPr lang="en-US" sz="2400" b="1" dirty="0" smtClean="0">
              <a:latin typeface="Arial" panose="020B0604020202020204" pitchFamily="34" charset="0"/>
              <a:cs typeface="Arial" panose="020B0604020202020204" pitchFamily="34" charset="0"/>
            </a:endParaRPr>
          </a:p>
          <a:p>
            <a:pPr algn="ctr"/>
            <a:endParaRPr lang="en-US" sz="24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Detection limits in pure solvent</a:t>
            </a:r>
            <a:endParaRPr lang="bg-BG" sz="2400" b="1" dirty="0">
              <a:latin typeface="Arial" panose="020B0604020202020204" pitchFamily="34" charset="0"/>
              <a:cs typeface="Arial" panose="020B0604020202020204" pitchFamily="34" charset="0"/>
            </a:endParaRPr>
          </a:p>
        </p:txBody>
      </p:sp>
      <p:sp>
        <p:nvSpPr>
          <p:cNvPr id="5" name="TextBox 4"/>
          <p:cNvSpPr txBox="1"/>
          <p:nvPr/>
        </p:nvSpPr>
        <p:spPr>
          <a:xfrm>
            <a:off x="428596" y="2285992"/>
            <a:ext cx="8286808" cy="923330"/>
          </a:xfrm>
          <a:prstGeom prst="rect">
            <a:avLst/>
          </a:prstGeom>
          <a:noFill/>
        </p:spPr>
        <p:txBody>
          <a:bodyPr wrap="square" rtlCol="0">
            <a:spAutoFit/>
          </a:bodyPr>
          <a:lstStyle/>
          <a:p>
            <a:r>
              <a:rPr lang="en-US" dirty="0" smtClean="0"/>
              <a:t>Wavelength of the HFS, background equivalent concentrations (BEC) and the detection</a:t>
            </a:r>
            <a:endParaRPr lang="en-US" dirty="0" smtClean="0"/>
          </a:p>
          <a:p>
            <a:r>
              <a:rPr lang="en-US" dirty="0" smtClean="0"/>
              <a:t>limits in pure solvent (CL) obtained by radial viewing 40.68MHz ICP. The comparative data for an axial viewing 27.12 MHz ICP are presented.</a:t>
            </a:r>
            <a:endParaRPr lang="bg-BG" dirty="0"/>
          </a:p>
        </p:txBody>
      </p:sp>
      <p:graphicFrame>
        <p:nvGraphicFramePr>
          <p:cNvPr id="6" name="Object 5"/>
          <p:cNvGraphicFramePr>
            <a:graphicFrameLocks noChangeAspect="1"/>
          </p:cNvGraphicFramePr>
          <p:nvPr/>
        </p:nvGraphicFramePr>
        <p:xfrm>
          <a:off x="2119318" y="3311363"/>
          <a:ext cx="4667260" cy="3689538"/>
        </p:xfrm>
        <a:graphic>
          <a:graphicData uri="http://schemas.openxmlformats.org/presentationml/2006/ole">
            <mc:AlternateContent xmlns:mc="http://schemas.openxmlformats.org/markup-compatibility/2006">
              <mc:Choice xmlns:v="urn:schemas-microsoft-com:vml" Requires="v">
                <p:oleObj spid="_x0000_s4097" name="Document" r:id="rId1" imgW="6250305" imgH="4941570" progId="Word.Document.8">
                  <p:embed/>
                </p:oleObj>
              </mc:Choice>
              <mc:Fallback>
                <p:oleObj name="Document" r:id="rId1" imgW="6250305" imgH="4941570" progId="Word.Document.8">
                  <p:embed/>
                  <p:pic>
                    <p:nvPicPr>
                      <p:cNvPr id="0" name="Picture 4096"/>
                      <p:cNvPicPr>
                        <a:picLocks noChangeAspect="1"/>
                      </p:cNvPicPr>
                      <p:nvPr/>
                    </p:nvPicPr>
                    <p:blipFill>
                      <a:blip r:embed="rId2"/>
                      <a:stretch>
                        <a:fillRect/>
                      </a:stretch>
                    </p:blipFill>
                    <p:spPr>
                      <a:xfrm>
                        <a:off x="2119318" y="3311363"/>
                        <a:ext cx="4667260" cy="3689538"/>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 Box 9"/>
          <p:cNvSpPr txBox="1"/>
          <p:nvPr/>
        </p:nvSpPr>
        <p:spPr>
          <a:xfrm>
            <a:off x="295910" y="166370"/>
            <a:ext cx="8639810" cy="830580"/>
          </a:xfrm>
          <a:prstGeom prst="rect">
            <a:avLst/>
          </a:prstGeom>
        </p:spPr>
        <p:txBody>
          <a:bodyPr wrap="square">
            <a:noAutofit/>
          </a:bodyPr>
          <a:p>
            <a:pPr indent="0" algn="ctr" defTabSz="266700">
              <a:lnSpc>
                <a:spcPct val="115000"/>
              </a:lnSpc>
              <a:buFont typeface="Times New Roman" panose="02020603050405020304"/>
              <a:buNone/>
            </a:pPr>
            <a:r>
              <a:rPr sz="2000">
                <a:latin typeface="Arial Narrow" panose="020B0606020202030204"/>
                <a:ea typeface="Calibri" panose="020F0502020204030204"/>
              </a:rPr>
              <a:t>ЕКСПЕРИМЕНТАЛНИ УСЛОВИЯ</a:t>
            </a:r>
            <a:endParaRPr sz="2000">
              <a:latin typeface="Arial Narrow" panose="020B0606020202030204"/>
              <a:ea typeface="Calibri" panose="020F0502020204030204"/>
            </a:endParaRPr>
          </a:p>
          <a:p>
            <a:pPr indent="0" algn="ctr" defTabSz="266700">
              <a:lnSpc>
                <a:spcPct val="115000"/>
              </a:lnSpc>
              <a:buFont typeface="Times New Roman" panose="02020603050405020304"/>
              <a:buNone/>
            </a:pPr>
            <a:r>
              <a:rPr sz="2000">
                <a:latin typeface="Arial Narrow" panose="020B0606020202030204"/>
                <a:ea typeface="Calibri" panose="020F0502020204030204"/>
              </a:rPr>
              <a:t>Аналитична апаратура</a:t>
            </a:r>
            <a:r>
              <a:rPr lang="de-DE">
                <a:latin typeface="Calibri" panose="020F0502020204030204" charset="0"/>
                <a:ea typeface="Calibri" panose="020F0502020204030204"/>
              </a:rPr>
              <a:t> </a:t>
            </a:r>
            <a:r>
              <a:rPr lang="bg-BG" altLang="de-DE">
                <a:latin typeface="Calibri" panose="020F0502020204030204" charset="0"/>
                <a:ea typeface="Calibri" panose="020F0502020204030204"/>
              </a:rPr>
              <a:t>- </a:t>
            </a:r>
            <a:r>
              <a:rPr lang="de-DE">
                <a:latin typeface="Arial Narrow" panose="020B0606020202030204" charset="0"/>
                <a:ea typeface="SimSun" panose="02010600030101010101" pitchFamily="2" charset="-122"/>
                <a:cs typeface="Arial Narrow" panose="020B0606020202030204" charset="0"/>
                <a:sym typeface="+mn-ea"/>
              </a:rPr>
              <a:t>I</a:t>
            </a:r>
            <a:r>
              <a:rPr>
                <a:latin typeface="Arial Narrow" panose="020B0606020202030204" charset="0"/>
                <a:ea typeface="SimSun" panose="02010600030101010101" pitchFamily="2" charset="-122"/>
                <a:cs typeface="Arial Narrow" panose="020B0606020202030204" charset="0"/>
                <a:sym typeface="+mn-ea"/>
              </a:rPr>
              <a:t>C</a:t>
            </a:r>
            <a:r>
              <a:rPr>
                <a:latin typeface="Arial Narrow" panose="020B0606020202030204"/>
                <a:ea typeface="SimSun" panose="02010600030101010101" pitchFamily="2" charset="-122"/>
                <a:sym typeface="+mn-ea"/>
              </a:rPr>
              <a:t>P-OES спектрометър, ULTIMA 2 </a:t>
            </a:r>
            <a:endParaRPr>
              <a:latin typeface="Arial Narrow" panose="020B0606020202030204"/>
              <a:ea typeface="SimSun" panose="02010600030101010101" pitchFamily="2" charset="-122"/>
            </a:endParaRPr>
          </a:p>
          <a:p>
            <a:pPr indent="0" algn="ctr" defTabSz="266700">
              <a:lnSpc>
                <a:spcPct val="115000"/>
              </a:lnSpc>
              <a:buFont typeface="Times New Roman" panose="02020603050405020304"/>
              <a:buNone/>
            </a:pPr>
            <a:endParaRPr>
              <a:latin typeface="Arial Narrow" panose="020B0606020202030204"/>
              <a:ea typeface="SimSun" panose="02010600030101010101" pitchFamily="2" charset="-122"/>
            </a:endParaRPr>
          </a:p>
        </p:txBody>
      </p:sp>
      <p:pic>
        <p:nvPicPr>
          <p:cNvPr id="11" name="Picture 10"/>
          <p:cNvPicPr/>
          <p:nvPr/>
        </p:nvPicPr>
        <p:blipFill>
          <a:blip r:embed="rId1"/>
          <a:stretch>
            <a:fillRect/>
          </a:stretch>
        </p:blipFill>
        <p:spPr>
          <a:xfrm>
            <a:off x="574040" y="1029970"/>
            <a:ext cx="2469515" cy="1875790"/>
          </a:xfrm>
          <a:prstGeom prst="rect">
            <a:avLst/>
          </a:prstGeom>
        </p:spPr>
      </p:pic>
      <p:pic>
        <p:nvPicPr>
          <p:cNvPr id="12" name="Picture 11"/>
          <p:cNvPicPr/>
          <p:nvPr/>
        </p:nvPicPr>
        <p:blipFill>
          <a:blip r:embed="rId2"/>
          <a:stretch>
            <a:fillRect/>
          </a:stretch>
        </p:blipFill>
        <p:spPr>
          <a:xfrm>
            <a:off x="3370580" y="996950"/>
            <a:ext cx="2752090" cy="1864995"/>
          </a:xfrm>
          <a:prstGeom prst="rect">
            <a:avLst/>
          </a:prstGeom>
        </p:spPr>
      </p:pic>
      <p:pic>
        <p:nvPicPr>
          <p:cNvPr id="13" name="Picture 12"/>
          <p:cNvPicPr/>
          <p:nvPr/>
        </p:nvPicPr>
        <p:blipFill>
          <a:blip r:embed="rId3"/>
          <a:stretch>
            <a:fillRect/>
          </a:stretch>
        </p:blipFill>
        <p:spPr>
          <a:xfrm>
            <a:off x="7064375" y="907415"/>
            <a:ext cx="1642745" cy="1807210"/>
          </a:xfrm>
          <a:prstGeom prst="rect">
            <a:avLst/>
          </a:prstGeom>
        </p:spPr>
      </p:pic>
      <p:sp>
        <p:nvSpPr>
          <p:cNvPr id="14" name="Text Box 13"/>
          <p:cNvSpPr txBox="1"/>
          <p:nvPr/>
        </p:nvSpPr>
        <p:spPr>
          <a:xfrm>
            <a:off x="233680" y="2938780"/>
            <a:ext cx="8763635" cy="1134745"/>
          </a:xfrm>
          <a:prstGeom prst="rect">
            <a:avLst/>
          </a:prstGeom>
        </p:spPr>
        <p:txBody>
          <a:bodyPr>
            <a:noAutofit/>
          </a:bodyPr>
          <a:p>
            <a:pPr algn="r" defTabSz="266700">
              <a:lnSpc>
                <a:spcPct val="115000"/>
              </a:lnSpc>
            </a:pPr>
            <a:r>
              <a:rPr sz="2000" i="1">
                <a:latin typeface="Arial Narrow" panose="020B0606020202030204"/>
                <a:ea typeface="SimSun" panose="02010600030101010101" pitchFamily="2" charset="-122"/>
              </a:rPr>
              <a:t>Характеристики</a:t>
            </a:r>
            <a:r>
              <a:rPr lang="bg-BG" sz="2000" i="1">
                <a:latin typeface="Arial Narrow" panose="020B0606020202030204"/>
                <a:ea typeface="SimSun" panose="02010600030101010101" pitchFamily="2" charset="-122"/>
              </a:rPr>
              <a:t> </a:t>
            </a:r>
            <a:r>
              <a:rPr sz="2000" i="1">
                <a:latin typeface="Arial Narrow" panose="020B0606020202030204"/>
                <a:ea typeface="SimSun" panose="02010600030101010101" pitchFamily="2" charset="-122"/>
              </a:rPr>
              <a:t>на ICP-OES спектрометър, HORIBA Jobin-Yvon, ULTIMA 2</a:t>
            </a:r>
            <a:endParaRPr sz="2000"/>
          </a:p>
        </p:txBody>
      </p:sp>
      <p:graphicFrame>
        <p:nvGraphicFramePr>
          <p:cNvPr id="15" name="Table 14"/>
          <p:cNvGraphicFramePr/>
          <p:nvPr>
            <p:custDataLst>
              <p:tags r:id="rId4"/>
            </p:custDataLst>
          </p:nvPr>
        </p:nvGraphicFramePr>
        <p:xfrm>
          <a:off x="694055" y="3479165"/>
          <a:ext cx="7819390" cy="3339465"/>
        </p:xfrm>
        <a:graphic>
          <a:graphicData uri="http://schemas.openxmlformats.org/drawingml/2006/table">
            <a:tbl>
              <a:tblPr/>
              <a:tblGrid>
                <a:gridCol w="3387090"/>
                <a:gridCol w="4432300"/>
              </a:tblGrid>
              <a:tr h="233045">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Монохроматор</a:t>
                      </a:r>
                      <a:endParaRPr sz="1800" i="1">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HORIBA Jobin-Yvon, ULTIMA 2</a:t>
                      </a:r>
                      <a:endParaRPr sz="1800" i="1">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r>
              <a:tr h="321945">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Спектрометър</a:t>
                      </a:r>
                      <a:endParaRPr sz="1800" i="1">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Czerny-Turner, фокусно разстояние 1 m</a:t>
                      </a:r>
                      <a:endParaRPr sz="1800" i="1">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r>
              <a:tr h="233045">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Решетка</a:t>
                      </a:r>
                      <a:endParaRPr sz="1800" i="1">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Холографска, 2400 резки mm</a:t>
                      </a:r>
                      <a:r>
                        <a:rPr sz="1800" baseline="30000">
                          <a:solidFill>
                            <a:srgbClr val="000000"/>
                          </a:solidFill>
                          <a:latin typeface="Arial Narrow" panose="020B0606020202030204"/>
                          <a:ea typeface="Calibri" panose="020F0502020204030204"/>
                        </a:rPr>
                        <a:t>−1</a:t>
                      </a:r>
                      <a:endParaRPr sz="1800" i="1" baseline="30000">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r>
              <a:tr h="233045">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Интервал от дължини на вълните</a:t>
                      </a:r>
                      <a:endParaRPr sz="1800" i="1">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Първи и втори порядък</a:t>
                      </a:r>
                      <a:endParaRPr sz="1800" i="1">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r>
              <a:tr h="233045">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Входящ процеп</a:t>
                      </a:r>
                      <a:endParaRPr sz="1800" i="1">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0.015 / 0.02 mm</a:t>
                      </a:r>
                      <a:endParaRPr sz="1800" i="1">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r>
              <a:tr h="233045">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Изходящ процеп</a:t>
                      </a:r>
                      <a:endParaRPr sz="1800" i="1">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0.020 / 0.08 mm</a:t>
                      </a:r>
                      <a:endParaRPr sz="1800" i="1">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r>
              <a:tr h="466090">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Спектрална ширина - практична</a:t>
                      </a:r>
                      <a:endParaRPr sz="1800">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5 pm </a:t>
                      </a:r>
                      <a:r>
                        <a:rPr lang="bg-BG" sz="1800">
                          <a:solidFill>
                            <a:srgbClr val="000000"/>
                          </a:solidFill>
                          <a:latin typeface="Arial Narrow" panose="020B0606020202030204"/>
                          <a:ea typeface="Calibri" panose="020F0502020204030204"/>
                        </a:rPr>
                        <a:t>във</a:t>
                      </a:r>
                      <a:r>
                        <a:rPr sz="1800">
                          <a:solidFill>
                            <a:srgbClr val="000000"/>
                          </a:solidFill>
                          <a:latin typeface="Arial Narrow" panose="020B0606020202030204"/>
                          <a:ea typeface="Calibri" panose="020F0502020204030204"/>
                        </a:rPr>
                        <a:t> 2</a:t>
                      </a:r>
                      <a:r>
                        <a:rPr lang="bg-BG" sz="1800" baseline="30000">
                          <a:solidFill>
                            <a:srgbClr val="000000"/>
                          </a:solidFill>
                          <a:latin typeface="Arial Narrow" panose="020B0606020202030204"/>
                          <a:ea typeface="Calibri" panose="020F0502020204030204"/>
                        </a:rPr>
                        <a:t>ри</a:t>
                      </a:r>
                      <a:r>
                        <a:rPr sz="1800">
                          <a:solidFill>
                            <a:srgbClr val="000000"/>
                          </a:solidFill>
                          <a:latin typeface="Arial Narrow" panose="020B0606020202030204"/>
                          <a:ea typeface="Calibri" panose="020F0502020204030204"/>
                        </a:rPr>
                        <a:t> порядък от 160nm до 320nm; и 10 pm в първи 1</a:t>
                      </a:r>
                      <a:r>
                        <a:rPr lang="bg-BG" sz="1800" baseline="30000">
                          <a:solidFill>
                            <a:srgbClr val="000000"/>
                          </a:solidFill>
                          <a:latin typeface="Arial Narrow" panose="020B0606020202030204"/>
                          <a:ea typeface="Calibri" panose="020F0502020204030204"/>
                        </a:rPr>
                        <a:t>ви</a:t>
                      </a:r>
                      <a:r>
                        <a:rPr sz="1800">
                          <a:solidFill>
                            <a:srgbClr val="000000"/>
                          </a:solidFill>
                          <a:latin typeface="Arial Narrow" panose="020B0606020202030204"/>
                          <a:ea typeface="Calibri" panose="020F0502020204030204"/>
                        </a:rPr>
                        <a:t> порядък от 320 до 800 nm</a:t>
                      </a:r>
                      <a:endParaRPr sz="1800">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r>
              <a:tr h="466725">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Детектори</a:t>
                      </a:r>
                      <a:endParaRPr sz="1800">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Високо динамични детектори на основата на фотоумножители PMT</a:t>
                      </a:r>
                      <a:endParaRPr sz="1800">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r>
              <a:tr h="233045">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Радиочестотен генератор</a:t>
                      </a:r>
                      <a:endParaRPr sz="1800">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Твърдофазен RF 40.68MHz</a:t>
                      </a:r>
                      <a:endParaRPr sz="1800">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r>
              <a:tr h="233045">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Честота</a:t>
                      </a:r>
                      <a:endParaRPr sz="1800">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c>
                  <a:txBody>
                    <a:bodyPr/>
                    <a:p>
                      <a:pPr indent="0" algn="ctr" fontAlgn="auto">
                        <a:lnSpc>
                          <a:spcPct val="100000"/>
                        </a:lnSpc>
                        <a:spcBef>
                          <a:spcPct val="0"/>
                        </a:spcBef>
                        <a:spcAft>
                          <a:spcPct val="0"/>
                        </a:spcAft>
                      </a:pPr>
                      <a:r>
                        <a:rPr sz="1800">
                          <a:solidFill>
                            <a:srgbClr val="000000"/>
                          </a:solidFill>
                          <a:latin typeface="Arial Narrow" panose="020B0606020202030204"/>
                          <a:ea typeface="Calibri" panose="020F0502020204030204"/>
                        </a:rPr>
                        <a:t>40.68 MHz, 0.5–1.55kW</a:t>
                      </a:r>
                      <a:endParaRPr sz="1800">
                        <a:solidFill>
                          <a:srgbClr val="000000"/>
                        </a:solidFill>
                        <a:latin typeface="Arial Narrow" panose="020B0606020202030204"/>
                        <a:ea typeface="Calibri" panose="020F0502020204030204"/>
                      </a:endParaRPr>
                    </a:p>
                  </a:txBody>
                  <a:tcPr marL="0" marR="0" marT="0" marB="0" anchor="t" anchorCtr="0">
                    <a:lnL>
                      <a:noFill/>
                    </a:lnL>
                    <a:lnR>
                      <a:noFill/>
                    </a:lnR>
                    <a:lnT>
                      <a:noFill/>
                    </a:lnT>
                    <a:lnB>
                      <a:noFill/>
                    </a:lnB>
                    <a:solidFill>
                      <a:schemeClr val="accent1">
                        <a:lumMod val="60000"/>
                        <a:lumOff val="40000"/>
                      </a:schemeClr>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62" y="357166"/>
            <a:ext cx="7215238" cy="369332"/>
          </a:xfrm>
          <a:prstGeom prst="rect">
            <a:avLst/>
          </a:prstGeom>
          <a:noFill/>
        </p:spPr>
        <p:txBody>
          <a:bodyPr wrap="square" rtlCol="0">
            <a:spAutoFit/>
          </a:bodyPr>
          <a:lstStyle/>
          <a:p>
            <a:r>
              <a:rPr lang="en-US" dirty="0" smtClean="0"/>
              <a:t>Q-values in the presence of the matrix constituents</a:t>
            </a:r>
            <a:endParaRPr lang="bg-BG" dirty="0"/>
          </a:p>
        </p:txBody>
      </p:sp>
      <p:sp>
        <p:nvSpPr>
          <p:cNvPr id="5" name="TextBox 4"/>
          <p:cNvSpPr txBox="1"/>
          <p:nvPr/>
        </p:nvSpPr>
        <p:spPr>
          <a:xfrm>
            <a:off x="357158" y="857232"/>
            <a:ext cx="8286808" cy="923330"/>
          </a:xfrm>
          <a:prstGeom prst="rect">
            <a:avLst/>
          </a:prstGeom>
          <a:noFill/>
        </p:spPr>
        <p:txBody>
          <a:bodyPr wrap="square" rtlCol="0">
            <a:spAutoFit/>
          </a:bodyPr>
          <a:lstStyle/>
          <a:p>
            <a:pPr algn="just"/>
            <a:r>
              <a:rPr lang="en-US" dirty="0" smtClean="0"/>
              <a:t>Comparison of the Q – values for line interference [Q</a:t>
            </a:r>
            <a:r>
              <a:rPr lang="en-US" baseline="-25000" dirty="0" smtClean="0"/>
              <a:t>IJ</a:t>
            </a:r>
            <a:r>
              <a:rPr lang="en-US" dirty="0" smtClean="0"/>
              <a:t> (</a:t>
            </a:r>
            <a:r>
              <a:rPr lang="en-US" dirty="0" smtClean="0">
                <a:sym typeface="Symbol" panose="05050102010706020507"/>
              </a:rPr>
              <a:t></a:t>
            </a:r>
            <a:r>
              <a:rPr lang="en-US" baseline="-25000" dirty="0" smtClean="0"/>
              <a:t>a</a:t>
            </a:r>
            <a:r>
              <a:rPr lang="en-US" dirty="0" smtClean="0"/>
              <a:t>)] and for wing background interference [Q</a:t>
            </a:r>
            <a:r>
              <a:rPr lang="en-US" baseline="-25000" dirty="0" smtClean="0"/>
              <a:t>WJ</a:t>
            </a:r>
            <a:r>
              <a:rPr lang="en-US" dirty="0" smtClean="0"/>
              <a:t> (</a:t>
            </a:r>
            <a:r>
              <a:rPr lang="en-US" dirty="0" smtClean="0">
                <a:sym typeface="Symbol" panose="05050102010706020507"/>
              </a:rPr>
              <a:t></a:t>
            </a:r>
            <a:r>
              <a:rPr lang="en-US" baseline="-25000" dirty="0" smtClean="0"/>
              <a:t>a</a:t>
            </a:r>
            <a:r>
              <a:rPr lang="en-US" dirty="0" smtClean="0"/>
              <a:t>)] in the presence of Mo, Fe and Cu as </a:t>
            </a:r>
            <a:r>
              <a:rPr lang="en-US" dirty="0" err="1" smtClean="0"/>
              <a:t>interferents</a:t>
            </a:r>
            <a:r>
              <a:rPr lang="en-US" dirty="0" smtClean="0"/>
              <a:t> for the selected analysis lines by radial viewing 40.68 MHz ICP and axial viewing 27.12 MHz ICP</a:t>
            </a:r>
            <a:endParaRPr lang="bg-BG" dirty="0"/>
          </a:p>
        </p:txBody>
      </p:sp>
      <p:graphicFrame>
        <p:nvGraphicFramePr>
          <p:cNvPr id="6" name="Object 5"/>
          <p:cNvGraphicFramePr>
            <a:graphicFrameLocks noChangeAspect="1"/>
          </p:cNvGraphicFramePr>
          <p:nvPr/>
        </p:nvGraphicFramePr>
        <p:xfrm>
          <a:off x="1390650" y="1923602"/>
          <a:ext cx="6896126" cy="4862984"/>
        </p:xfrm>
        <a:graphic>
          <a:graphicData uri="http://schemas.openxmlformats.org/presentationml/2006/ole">
            <mc:AlternateContent xmlns:mc="http://schemas.openxmlformats.org/markup-compatibility/2006">
              <mc:Choice xmlns:v="urn:schemas-microsoft-com:vml" Requires="v">
                <p:oleObj spid="_x0000_s5121" name="Document" r:id="rId1" imgW="6339840" imgH="4471670" progId="Word.Document.12">
                  <p:embed/>
                </p:oleObj>
              </mc:Choice>
              <mc:Fallback>
                <p:oleObj name="Document" r:id="rId1" imgW="6339840" imgH="4471670" progId="Word.Document.12">
                  <p:embed/>
                  <p:pic>
                    <p:nvPicPr>
                      <p:cNvPr id="0" name="Picture 5120"/>
                      <p:cNvPicPr>
                        <a:picLocks noChangeAspect="1"/>
                      </p:cNvPicPr>
                      <p:nvPr/>
                    </p:nvPicPr>
                    <p:blipFill>
                      <a:blip r:embed="rId2"/>
                      <a:stretch>
                        <a:fillRect/>
                      </a:stretch>
                    </p:blipFill>
                    <p:spPr>
                      <a:xfrm>
                        <a:off x="1390650" y="1923602"/>
                        <a:ext cx="6896126" cy="4862984"/>
                      </a:xfrm>
                      <a:prstGeom prst="rect">
                        <a:avLst/>
                      </a:prstGeom>
                      <a:noFill/>
                      <a:ln w="9525">
                        <a:noFill/>
                      </a:ln>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nvGraphicFramePr>
        <p:xfrm>
          <a:off x="534988" y="39688"/>
          <a:ext cx="7616825" cy="6635750"/>
        </p:xfrm>
        <a:graphic>
          <a:graphicData uri="http://schemas.openxmlformats.org/presentationml/2006/ole">
            <mc:AlternateContent xmlns:mc="http://schemas.openxmlformats.org/markup-compatibility/2006">
              <mc:Choice xmlns:v="urn:schemas-microsoft-com:vml" Requires="v">
                <p:oleObj spid="_x0000_s6145" name="Document" r:id="rId1" imgW="5622290" imgH="6458585" progId="Word.Document.8">
                  <p:embed/>
                </p:oleObj>
              </mc:Choice>
              <mc:Fallback>
                <p:oleObj name="Document" r:id="rId1" imgW="5622290" imgH="6458585" progId="Word.Document.8">
                  <p:embed/>
                  <p:pic>
                    <p:nvPicPr>
                      <p:cNvPr id="0" name="Picture 6144"/>
                      <p:cNvPicPr>
                        <a:picLocks noChangeAspect="1"/>
                      </p:cNvPicPr>
                      <p:nvPr/>
                    </p:nvPicPr>
                    <p:blipFill>
                      <a:blip r:embed="rId2"/>
                      <a:stretch>
                        <a:fillRect/>
                      </a:stretch>
                    </p:blipFill>
                    <p:spPr>
                      <a:xfrm>
                        <a:off x="534988" y="39688"/>
                        <a:ext cx="7616825" cy="6635750"/>
                      </a:xfrm>
                      <a:prstGeom prst="rect">
                        <a:avLst/>
                      </a:prstGeom>
                      <a:noFill/>
                      <a:ln w="9525">
                        <a:noFill/>
                      </a:ln>
                    </p:spPr>
                  </p:pic>
                </p:oleObj>
              </mc:Fallback>
            </mc:AlternateContent>
          </a:graphicData>
        </a:graphic>
      </p:graphicFrame>
      <p:sp>
        <p:nvSpPr>
          <p:cNvPr id="4" name="Oval 3"/>
          <p:cNvSpPr/>
          <p:nvPr/>
        </p:nvSpPr>
        <p:spPr>
          <a:xfrm>
            <a:off x="1979712" y="5661248"/>
            <a:ext cx="936104"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Oval 4"/>
          <p:cNvSpPr/>
          <p:nvPr/>
        </p:nvSpPr>
        <p:spPr>
          <a:xfrm>
            <a:off x="3275856" y="5661248"/>
            <a:ext cx="936104"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Oval 5"/>
          <p:cNvSpPr/>
          <p:nvPr/>
        </p:nvSpPr>
        <p:spPr>
          <a:xfrm>
            <a:off x="6372200" y="5661248"/>
            <a:ext cx="936104"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Oval 7"/>
          <p:cNvSpPr/>
          <p:nvPr/>
        </p:nvSpPr>
        <p:spPr>
          <a:xfrm>
            <a:off x="1979712" y="3573016"/>
            <a:ext cx="936104" cy="432048"/>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Oval 8"/>
          <p:cNvSpPr/>
          <p:nvPr/>
        </p:nvSpPr>
        <p:spPr>
          <a:xfrm>
            <a:off x="6372200" y="3789040"/>
            <a:ext cx="936104" cy="432048"/>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Oval 9"/>
          <p:cNvSpPr/>
          <p:nvPr/>
        </p:nvSpPr>
        <p:spPr>
          <a:xfrm>
            <a:off x="7524328" y="3789040"/>
            <a:ext cx="936104" cy="432048"/>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Oval 10"/>
          <p:cNvSpPr/>
          <p:nvPr/>
        </p:nvSpPr>
        <p:spPr>
          <a:xfrm>
            <a:off x="6372200" y="5085184"/>
            <a:ext cx="936104"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Oval 11"/>
          <p:cNvSpPr/>
          <p:nvPr/>
        </p:nvSpPr>
        <p:spPr>
          <a:xfrm>
            <a:off x="7668344" y="5085184"/>
            <a:ext cx="936104"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Oval 12"/>
          <p:cNvSpPr/>
          <p:nvPr/>
        </p:nvSpPr>
        <p:spPr>
          <a:xfrm>
            <a:off x="7596336" y="5661248"/>
            <a:ext cx="936104"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TextBox 13"/>
          <p:cNvSpPr txBox="1"/>
          <p:nvPr/>
        </p:nvSpPr>
        <p:spPr>
          <a:xfrm>
            <a:off x="179512" y="6237312"/>
            <a:ext cx="8964488" cy="923330"/>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There was registered asymmetrical structure with two peaks: first with central wavelength λ = 227.534 nm and second-wide line with λ = 227.525nm.</a:t>
            </a:r>
            <a:endParaRPr lang="en-US" dirty="0" smtClean="0">
              <a:latin typeface="Arial" panose="020B0604020202020204" pitchFamily="34" charset="0"/>
              <a:cs typeface="Arial" panose="020B0604020202020204" pitchFamily="34" charset="0"/>
            </a:endParaRPr>
          </a:p>
          <a:p>
            <a:pPr algn="ctr"/>
            <a:endParaRPr lang="bg-BG" dirty="0">
              <a:latin typeface="Arial" panose="020B0604020202020204" pitchFamily="34" charset="0"/>
              <a:cs typeface="Arial" panose="020B0604020202020204" pitchFamily="34" charset="0"/>
            </a:endParaRPr>
          </a:p>
        </p:txBody>
      </p:sp>
      <p:sp>
        <p:nvSpPr>
          <p:cNvPr id="15" name="Oval 14"/>
          <p:cNvSpPr/>
          <p:nvPr/>
        </p:nvSpPr>
        <p:spPr>
          <a:xfrm>
            <a:off x="3275856" y="3573016"/>
            <a:ext cx="936104" cy="432048"/>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85728"/>
            <a:ext cx="6715172" cy="369332"/>
          </a:xfrm>
          <a:prstGeom prst="rect">
            <a:avLst/>
          </a:prstGeom>
          <a:noFill/>
        </p:spPr>
        <p:txBody>
          <a:bodyPr wrap="square" rtlCol="0">
            <a:spAutoFit/>
          </a:bodyPr>
          <a:lstStyle/>
          <a:p>
            <a:pPr algn="ctr"/>
            <a:r>
              <a:rPr lang="en-US" b="1" i="1" u="sng" dirty="0" smtClean="0">
                <a:solidFill>
                  <a:schemeClr val="accent1">
                    <a:lumMod val="75000"/>
                  </a:schemeClr>
                </a:solidFill>
              </a:rPr>
              <a:t>Determination of rhenium in Molybdenum concentrate “CGL-202”</a:t>
            </a:r>
            <a:endParaRPr lang="bg-BG" i="1" dirty="0">
              <a:solidFill>
                <a:schemeClr val="accent1">
                  <a:lumMod val="75000"/>
                </a:schemeClr>
              </a:solidFill>
            </a:endParaRPr>
          </a:p>
        </p:txBody>
      </p:sp>
      <p:sp>
        <p:nvSpPr>
          <p:cNvPr id="4" name="TextBox 3"/>
          <p:cNvSpPr txBox="1"/>
          <p:nvPr/>
        </p:nvSpPr>
        <p:spPr>
          <a:xfrm>
            <a:off x="571472" y="1000108"/>
            <a:ext cx="4000528" cy="923330"/>
          </a:xfrm>
          <a:prstGeom prst="rect">
            <a:avLst/>
          </a:prstGeom>
          <a:noFill/>
        </p:spPr>
        <p:txBody>
          <a:bodyPr wrap="square" rtlCol="0">
            <a:spAutoFit/>
          </a:bodyPr>
          <a:lstStyle/>
          <a:p>
            <a:pPr algn="ctr"/>
            <a:r>
              <a:rPr lang="en-US" b="1" u="sng" dirty="0" smtClean="0"/>
              <a:t>Sintering with magnesium oxide and oxidizing agents</a:t>
            </a:r>
            <a:r>
              <a:rPr lang="en-US" dirty="0" smtClean="0"/>
              <a:t> </a:t>
            </a:r>
            <a:endParaRPr lang="bg-BG" dirty="0" smtClean="0"/>
          </a:p>
          <a:p>
            <a:pPr algn="ctr"/>
            <a:endParaRPr lang="bg-BG" dirty="0"/>
          </a:p>
        </p:txBody>
      </p:sp>
      <p:sp>
        <p:nvSpPr>
          <p:cNvPr id="5" name="TextBox 4"/>
          <p:cNvSpPr txBox="1"/>
          <p:nvPr/>
        </p:nvSpPr>
        <p:spPr>
          <a:xfrm>
            <a:off x="4929190" y="1071546"/>
            <a:ext cx="2857520" cy="369332"/>
          </a:xfrm>
          <a:prstGeom prst="rect">
            <a:avLst/>
          </a:prstGeom>
          <a:noFill/>
        </p:spPr>
        <p:txBody>
          <a:bodyPr wrap="square" rtlCol="0">
            <a:spAutoFit/>
          </a:bodyPr>
          <a:lstStyle/>
          <a:p>
            <a:r>
              <a:rPr lang="en-US" b="1" u="sng" dirty="0" smtClean="0"/>
              <a:t>Microwave acid digestion</a:t>
            </a:r>
            <a:endParaRPr lang="bg-BG" dirty="0"/>
          </a:p>
        </p:txBody>
      </p:sp>
      <p:graphicFrame>
        <p:nvGraphicFramePr>
          <p:cNvPr id="7" name="Object 6"/>
          <p:cNvGraphicFramePr>
            <a:graphicFrameLocks noChangeAspect="1"/>
          </p:cNvGraphicFramePr>
          <p:nvPr/>
        </p:nvGraphicFramePr>
        <p:xfrm>
          <a:off x="285720" y="1714488"/>
          <a:ext cx="4618791" cy="1500198"/>
        </p:xfrm>
        <a:graphic>
          <a:graphicData uri="http://schemas.openxmlformats.org/presentationml/2006/ole">
            <mc:AlternateContent xmlns:mc="http://schemas.openxmlformats.org/markup-compatibility/2006">
              <mc:Choice xmlns:v="urn:schemas-microsoft-com:vml" Requires="v">
                <p:oleObj spid="_x0000_s7169" name="Document" r:id="rId1" imgW="3230880" imgH="1051560" progId="Word.Document.8">
                  <p:embed/>
                </p:oleObj>
              </mc:Choice>
              <mc:Fallback>
                <p:oleObj name="Document" r:id="rId1" imgW="3230880" imgH="1051560" progId="Word.Document.8">
                  <p:embed/>
                  <p:pic>
                    <p:nvPicPr>
                      <p:cNvPr id="0" name="Picture 7168"/>
                      <p:cNvPicPr>
                        <a:picLocks noChangeAspect="1"/>
                      </p:cNvPicPr>
                      <p:nvPr/>
                    </p:nvPicPr>
                    <p:blipFill>
                      <a:blip r:embed="rId2"/>
                      <a:stretch>
                        <a:fillRect/>
                      </a:stretch>
                    </p:blipFill>
                    <p:spPr>
                      <a:xfrm>
                        <a:off x="285720" y="1714488"/>
                        <a:ext cx="4618791" cy="1500198"/>
                      </a:xfrm>
                      <a:prstGeom prst="rect">
                        <a:avLst/>
                      </a:prstGeom>
                      <a:noFill/>
                      <a:ln w="9525">
                        <a:noFill/>
                      </a:ln>
                    </p:spPr>
                  </p:pic>
                </p:oleObj>
              </mc:Fallback>
            </mc:AlternateContent>
          </a:graphicData>
        </a:graphic>
      </p:graphicFrame>
      <p:graphicFrame>
        <p:nvGraphicFramePr>
          <p:cNvPr id="9" name="Object 8"/>
          <p:cNvGraphicFramePr>
            <a:graphicFrameLocks noChangeAspect="1"/>
          </p:cNvGraphicFramePr>
          <p:nvPr/>
        </p:nvGraphicFramePr>
        <p:xfrm>
          <a:off x="4633697" y="1714488"/>
          <a:ext cx="4796087" cy="1500198"/>
        </p:xfrm>
        <a:graphic>
          <a:graphicData uri="http://schemas.openxmlformats.org/presentationml/2006/ole">
            <mc:AlternateContent xmlns:mc="http://schemas.openxmlformats.org/markup-compatibility/2006">
              <mc:Choice xmlns:v="urn:schemas-microsoft-com:vml" Requires="v">
                <p:oleObj spid="_x0000_s7170" name="Document" r:id="rId3" imgW="3352800" imgH="1051560" progId="Word.Document.8">
                  <p:embed/>
                </p:oleObj>
              </mc:Choice>
              <mc:Fallback>
                <p:oleObj name="Document" r:id="rId3" imgW="3352800" imgH="1051560" progId="Word.Document.8">
                  <p:embed/>
                  <p:pic>
                    <p:nvPicPr>
                      <p:cNvPr id="0" name="Picture 7169"/>
                      <p:cNvPicPr>
                        <a:picLocks noChangeAspect="1"/>
                      </p:cNvPicPr>
                      <p:nvPr/>
                    </p:nvPicPr>
                    <p:blipFill>
                      <a:blip r:embed="rId4"/>
                      <a:stretch>
                        <a:fillRect/>
                      </a:stretch>
                    </p:blipFill>
                    <p:spPr>
                      <a:xfrm>
                        <a:off x="4633697" y="1714488"/>
                        <a:ext cx="4796087" cy="1500198"/>
                      </a:xfrm>
                      <a:prstGeom prst="rect">
                        <a:avLst/>
                      </a:prstGeom>
                      <a:noFill/>
                      <a:ln w="9525">
                        <a:noFill/>
                      </a:ln>
                    </p:spPr>
                  </p:pic>
                </p:oleObj>
              </mc:Fallback>
            </mc:AlternateContent>
          </a:graphicData>
        </a:graphic>
      </p:graphicFrame>
      <p:sp>
        <p:nvSpPr>
          <p:cNvPr id="10" name="TextBox 9"/>
          <p:cNvSpPr txBox="1"/>
          <p:nvPr/>
        </p:nvSpPr>
        <p:spPr>
          <a:xfrm>
            <a:off x="785786" y="3071810"/>
            <a:ext cx="7286676" cy="369332"/>
          </a:xfrm>
          <a:prstGeom prst="rect">
            <a:avLst/>
          </a:prstGeom>
          <a:noFill/>
        </p:spPr>
        <p:txBody>
          <a:bodyPr wrap="square" rtlCol="0">
            <a:spAutoFit/>
          </a:bodyPr>
          <a:lstStyle/>
          <a:p>
            <a:pPr algn="ctr"/>
            <a:r>
              <a:rPr lang="en-US" b="1" i="1" u="sng" dirty="0" smtClean="0">
                <a:solidFill>
                  <a:srgbClr val="FF0000"/>
                </a:solidFill>
              </a:rPr>
              <a:t>Determination of rhenium in copper concentrate “SRM 332”</a:t>
            </a:r>
            <a:endParaRPr lang="bg-BG" i="1" u="sng" dirty="0" smtClean="0">
              <a:solidFill>
                <a:srgbClr val="FF0000"/>
              </a:solidFill>
            </a:endParaRPr>
          </a:p>
        </p:txBody>
      </p:sp>
      <p:sp>
        <p:nvSpPr>
          <p:cNvPr id="11" name="TextBox 10"/>
          <p:cNvSpPr txBox="1"/>
          <p:nvPr/>
        </p:nvSpPr>
        <p:spPr>
          <a:xfrm>
            <a:off x="642910" y="3714752"/>
            <a:ext cx="4000528" cy="923330"/>
          </a:xfrm>
          <a:prstGeom prst="rect">
            <a:avLst/>
          </a:prstGeom>
          <a:noFill/>
        </p:spPr>
        <p:txBody>
          <a:bodyPr wrap="square" rtlCol="0">
            <a:spAutoFit/>
          </a:bodyPr>
          <a:lstStyle/>
          <a:p>
            <a:pPr algn="ctr"/>
            <a:r>
              <a:rPr lang="en-US" b="1" u="sng" dirty="0" smtClean="0"/>
              <a:t>Sintering with magnesium oxide and oxidizing agents</a:t>
            </a:r>
            <a:r>
              <a:rPr lang="en-US" dirty="0" smtClean="0"/>
              <a:t> </a:t>
            </a:r>
            <a:endParaRPr lang="bg-BG" dirty="0" smtClean="0"/>
          </a:p>
          <a:p>
            <a:pPr algn="ctr"/>
            <a:endParaRPr lang="bg-BG" dirty="0"/>
          </a:p>
        </p:txBody>
      </p:sp>
      <p:sp>
        <p:nvSpPr>
          <p:cNvPr id="12" name="TextBox 11"/>
          <p:cNvSpPr txBox="1"/>
          <p:nvPr/>
        </p:nvSpPr>
        <p:spPr>
          <a:xfrm>
            <a:off x="5286380" y="3786190"/>
            <a:ext cx="2857520" cy="369332"/>
          </a:xfrm>
          <a:prstGeom prst="rect">
            <a:avLst/>
          </a:prstGeom>
          <a:noFill/>
        </p:spPr>
        <p:txBody>
          <a:bodyPr wrap="square" rtlCol="0">
            <a:spAutoFit/>
          </a:bodyPr>
          <a:lstStyle/>
          <a:p>
            <a:r>
              <a:rPr lang="en-US" b="1" u="sng" dirty="0" smtClean="0"/>
              <a:t>Microwave acid digestion</a:t>
            </a:r>
            <a:endParaRPr lang="bg-BG" dirty="0"/>
          </a:p>
        </p:txBody>
      </p:sp>
      <p:graphicFrame>
        <p:nvGraphicFramePr>
          <p:cNvPr id="13" name="Object 12"/>
          <p:cNvGraphicFramePr>
            <a:graphicFrameLocks noChangeAspect="1"/>
          </p:cNvGraphicFramePr>
          <p:nvPr/>
        </p:nvGraphicFramePr>
        <p:xfrm>
          <a:off x="142844" y="4429132"/>
          <a:ext cx="5072098" cy="1571636"/>
        </p:xfrm>
        <a:graphic>
          <a:graphicData uri="http://schemas.openxmlformats.org/presentationml/2006/ole">
            <mc:AlternateContent xmlns:mc="http://schemas.openxmlformats.org/markup-compatibility/2006">
              <mc:Choice xmlns:v="urn:schemas-microsoft-com:vml" Requires="v">
                <p:oleObj spid="_x0000_s7171" name="Document" r:id="rId5" imgW="3383280" imgH="1051560" progId="Word.Document.8">
                  <p:embed/>
                </p:oleObj>
              </mc:Choice>
              <mc:Fallback>
                <p:oleObj name="Document" r:id="rId5" imgW="3383280" imgH="1051560" progId="Word.Document.8">
                  <p:embed/>
                  <p:pic>
                    <p:nvPicPr>
                      <p:cNvPr id="0" name="Picture 7170"/>
                      <p:cNvPicPr>
                        <a:picLocks noChangeAspect="1"/>
                      </p:cNvPicPr>
                      <p:nvPr/>
                    </p:nvPicPr>
                    <p:blipFill>
                      <a:blip r:embed="rId6"/>
                      <a:stretch>
                        <a:fillRect/>
                      </a:stretch>
                    </p:blipFill>
                    <p:spPr>
                      <a:xfrm>
                        <a:off x="142844" y="4429132"/>
                        <a:ext cx="5072098" cy="1571636"/>
                      </a:xfrm>
                      <a:prstGeom prst="rect">
                        <a:avLst/>
                      </a:prstGeom>
                      <a:noFill/>
                      <a:ln w="9525">
                        <a:noFill/>
                      </a:ln>
                    </p:spPr>
                  </p:pic>
                </p:oleObj>
              </mc:Fallback>
            </mc:AlternateContent>
          </a:graphicData>
        </a:graphic>
      </p:graphicFrame>
      <p:graphicFrame>
        <p:nvGraphicFramePr>
          <p:cNvPr id="14" name="Object 13"/>
          <p:cNvGraphicFramePr>
            <a:graphicFrameLocks noChangeAspect="1"/>
          </p:cNvGraphicFramePr>
          <p:nvPr/>
        </p:nvGraphicFramePr>
        <p:xfrm>
          <a:off x="4714876" y="4429132"/>
          <a:ext cx="4962560" cy="1571636"/>
        </p:xfrm>
        <a:graphic>
          <a:graphicData uri="http://schemas.openxmlformats.org/presentationml/2006/ole">
            <mc:AlternateContent xmlns:mc="http://schemas.openxmlformats.org/markup-compatibility/2006">
              <mc:Choice xmlns:v="urn:schemas-microsoft-com:vml" Requires="v">
                <p:oleObj spid="_x0000_s7172" name="Document" r:id="rId7" imgW="3310255" imgH="1051560" progId="Word.Document.8">
                  <p:embed/>
                </p:oleObj>
              </mc:Choice>
              <mc:Fallback>
                <p:oleObj name="Document" r:id="rId7" imgW="3310255" imgH="1051560" progId="Word.Document.8">
                  <p:embed/>
                  <p:pic>
                    <p:nvPicPr>
                      <p:cNvPr id="0" name="Picture 7171"/>
                      <p:cNvPicPr>
                        <a:picLocks noChangeAspect="1"/>
                      </p:cNvPicPr>
                      <p:nvPr/>
                    </p:nvPicPr>
                    <p:blipFill>
                      <a:blip r:embed="rId8"/>
                      <a:stretch>
                        <a:fillRect/>
                      </a:stretch>
                    </p:blipFill>
                    <p:spPr>
                      <a:xfrm>
                        <a:off x="4714876" y="4429132"/>
                        <a:ext cx="4962560" cy="1571636"/>
                      </a:xfrm>
                      <a:prstGeom prst="rect">
                        <a:avLst/>
                      </a:prstGeom>
                      <a:noFill/>
                      <a:ln w="9525">
                        <a:noFill/>
                      </a:ln>
                    </p:spPr>
                  </p:pic>
                </p:oleObj>
              </mc:Fallback>
            </mc:AlternateContent>
          </a:graphicData>
        </a:graphic>
      </p:graphicFrame>
      <p:sp>
        <p:nvSpPr>
          <p:cNvPr id="15" name="TextBox 14"/>
          <p:cNvSpPr txBox="1"/>
          <p:nvPr/>
        </p:nvSpPr>
        <p:spPr>
          <a:xfrm>
            <a:off x="642910" y="5929330"/>
            <a:ext cx="7643866" cy="923330"/>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Selected analysis lines and detection limits with respect to the dissolved solids in the determination of rhenium in copper concentrates.</a:t>
            </a:r>
            <a:endParaRPr lang="bg-BG"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428604"/>
            <a:ext cx="7786742" cy="6001643"/>
          </a:xfrm>
          <a:prstGeom prst="rect">
            <a:avLst/>
          </a:prstGeom>
          <a:noFill/>
        </p:spPr>
        <p:txBody>
          <a:bodyPr wrap="square" rtlCol="0">
            <a:spAutoFit/>
          </a:bodyPr>
          <a:lstStyle/>
          <a:p>
            <a:r>
              <a:rPr lang="en-US" sz="2400" b="1" i="1" dirty="0" smtClean="0"/>
              <a:t>Conclusions</a:t>
            </a:r>
            <a:endParaRPr lang="en-US" sz="2400" b="1" i="1" dirty="0" smtClean="0"/>
          </a:p>
          <a:p>
            <a:endParaRPr lang="en-US" sz="2000" b="1" i="1" dirty="0" smtClean="0"/>
          </a:p>
          <a:p>
            <a:pPr algn="just">
              <a:buFont typeface="Arial" panose="020B0604020202020204" pitchFamily="34" charset="0"/>
              <a:buChar char="•"/>
            </a:pPr>
            <a:r>
              <a:rPr lang="en-US" sz="2000" dirty="0" smtClean="0"/>
              <a:t> The spectral interference in the presence of Mo, Al, Ti, Fe, Mg, Ca and Cu as complex matrix in the determination of rhenium in molybdenum and copper concentrates were studied.</a:t>
            </a:r>
            <a:endParaRPr lang="en-US" sz="2000" dirty="0" smtClean="0"/>
          </a:p>
          <a:p>
            <a:pPr algn="just">
              <a:buFont typeface="Arial" panose="020B0604020202020204" pitchFamily="34" charset="0"/>
              <a:buChar char="•"/>
            </a:pPr>
            <a:r>
              <a:rPr lang="en-US" sz="2000" dirty="0" smtClean="0"/>
              <a:t>Thirty seven matrix lines were identified around the investigated prominent rhenium lines which are not noted in the existing spectral tables. </a:t>
            </a:r>
            <a:endParaRPr lang="en-US" sz="2000" dirty="0" smtClean="0"/>
          </a:p>
          <a:p>
            <a:pPr algn="just">
              <a:buFont typeface="Arial" panose="020B0604020202020204" pitchFamily="34" charset="0"/>
              <a:buChar char="•"/>
            </a:pPr>
            <a:r>
              <a:rPr lang="en-US" sz="2000" dirty="0" smtClean="0"/>
              <a:t>The hyperfine structure of the most prominent lines of rhenium by radial viewing 40.68MHz ICP under high resolution conditions (spectral bandwidth</a:t>
            </a:r>
            <a:r>
              <a:rPr lang="bg-BG" sz="2000" dirty="0" smtClean="0"/>
              <a:t> </a:t>
            </a:r>
            <a:r>
              <a:rPr lang="en-US" sz="2000" dirty="0" smtClean="0"/>
              <a:t>=5 pm), permits to use all components, as separate prominent lines and the spectral  interferences were circumvented.</a:t>
            </a:r>
            <a:endParaRPr lang="en-US" sz="2000" dirty="0" smtClean="0"/>
          </a:p>
          <a:p>
            <a:pPr algn="just">
              <a:buFont typeface="Arial" panose="020B0604020202020204" pitchFamily="34" charset="0"/>
              <a:buChar char="•"/>
            </a:pPr>
            <a:r>
              <a:rPr lang="en-US" sz="2000" dirty="0" smtClean="0"/>
              <a:t>The quantitative databases for the type and the magnitude of spectral interferences in the presence of above mentioned matrix constituents were obtained and compared by both ICP-OES systems: radial viewing 40.68 MHz ICP with high resolution versus axial viewing 27.12 MHz ICP with middle resolution. </a:t>
            </a:r>
            <a:endParaRPr lang="en-US" sz="2000" dirty="0" smtClean="0"/>
          </a:p>
          <a:p>
            <a:pPr algn="just">
              <a:buFont typeface="Arial" panose="020B0604020202020204" pitchFamily="34" charset="0"/>
              <a:buChar char="•"/>
            </a:pPr>
            <a:r>
              <a:rPr lang="en-US" sz="2000" dirty="0" smtClean="0"/>
              <a:t>The comparison shows the possibilities and limitations of  above mentioned ICP-OES systems.</a:t>
            </a:r>
            <a:endParaRPr lang="bg-BG"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691255" y="2506345"/>
            <a:ext cx="1760220" cy="27127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ontent Placeholder 4"/>
          <p:cNvSpPr/>
          <p:nvPr>
            <p:ph idx="1"/>
          </p:nvPr>
        </p:nvSpPr>
        <p:spPr>
          <a:xfrm>
            <a:off x="457200" y="1600200"/>
            <a:ext cx="8229600" cy="3249930"/>
          </a:xfrm>
        </p:spPr>
        <p:txBody>
          <a:bodyPr>
            <a:normAutofit/>
          </a:bodyPr>
          <a:p>
            <a:pPr marL="0" indent="457200" algn="just">
              <a:buNone/>
            </a:pPr>
            <a:r>
              <a:rPr lang="en-US" altLang="en-US" sz="2000">
                <a:latin typeface="Arial Narrow" panose="020B0606020202030204" charset="0"/>
                <a:cs typeface="Arial Narrow" panose="020B0606020202030204" charset="0"/>
              </a:rPr>
              <a:t>Количествената оценка за вида и големината на спектралните пречения е получена чрез сканиране на дължините на вълните около най-чувствителните аналитични линии на </a:t>
            </a:r>
            <a:r>
              <a:rPr lang="de-DE" altLang="en-US" sz="2000">
                <a:latin typeface="Calibri" panose="020F0502020204030204" charset="0"/>
                <a:cs typeface="Arial Narrow" panose="020B0606020202030204" charset="0"/>
              </a:rPr>
              <a:t>Re </a:t>
            </a:r>
            <a:r>
              <a:rPr lang="en-US" altLang="en-US" sz="2000">
                <a:latin typeface="Arial Narrow" panose="020B0606020202030204" charset="0"/>
                <a:cs typeface="Arial Narrow" panose="020B0606020202030204" charset="0"/>
              </a:rPr>
              <a:t>в присъствието на</a:t>
            </a:r>
            <a:r>
              <a:rPr lang="en-US" altLang="en-US" sz="2000">
                <a:latin typeface="Arial Narrow" panose="020B0606020202030204" charset="0"/>
                <a:cs typeface="Arial Narrow" panose="020B0606020202030204" charset="0"/>
                <a:sym typeface="+mn-ea"/>
              </a:rPr>
              <a:t> пречещи</a:t>
            </a:r>
            <a:r>
              <a:rPr lang="bg-BG" altLang="en-US" sz="2000">
                <a:latin typeface="Arial Narrow" panose="020B0606020202030204" charset="0"/>
                <a:cs typeface="Arial Narrow" panose="020B0606020202030204" charset="0"/>
                <a:sym typeface="+mn-ea"/>
              </a:rPr>
              <a:t>те</a:t>
            </a:r>
            <a:r>
              <a:rPr lang="en-US" altLang="en-US" sz="2000">
                <a:latin typeface="Arial Narrow" panose="020B0606020202030204" charset="0"/>
                <a:cs typeface="Arial Narrow" panose="020B0606020202030204" charset="0"/>
                <a:sym typeface="+mn-ea"/>
              </a:rPr>
              <a:t> елементи</a:t>
            </a:r>
            <a:r>
              <a:rPr lang="bg-BG" altLang="en-US" sz="2000">
                <a:latin typeface="Arial Narrow" panose="020B0606020202030204" charset="0"/>
                <a:cs typeface="Arial Narrow" panose="020B0606020202030204" charset="0"/>
                <a:sym typeface="+mn-ea"/>
              </a:rPr>
              <a:t> </a:t>
            </a:r>
            <a:r>
              <a:rPr lang="en-US" altLang="en-US" sz="2000">
                <a:latin typeface="Arial Narrow" panose="020B0606020202030204" charset="0"/>
                <a:cs typeface="Arial Narrow" panose="020B0606020202030204" charset="0"/>
                <a:sym typeface="+mn-ea"/>
              </a:rPr>
              <a:t>поотделно </a:t>
            </a:r>
            <a:endParaRPr lang="bg-BG" altLang="en-US" sz="2000">
              <a:latin typeface="Arial Narrow" panose="020B0606020202030204" charset="0"/>
              <a:cs typeface="Arial Narrow" panose="020B0606020202030204" charset="0"/>
            </a:endParaRPr>
          </a:p>
          <a:p>
            <a:pPr marL="0" indent="457200" algn="just">
              <a:buNone/>
            </a:pPr>
            <a:r>
              <a:rPr lang="bg-BG" altLang="en-US" sz="2000">
                <a:latin typeface="Arial Narrow" panose="020B0606020202030204" charset="0"/>
                <a:cs typeface="Arial Narrow" panose="020B0606020202030204" charset="0"/>
              </a:rPr>
              <a:t>с концентрация от </a:t>
            </a:r>
            <a:r>
              <a:rPr lang="en-US" altLang="en-US" sz="2000">
                <a:latin typeface="Arial Narrow" panose="020B0606020202030204" charset="0"/>
                <a:cs typeface="Arial Narrow" panose="020B0606020202030204" charset="0"/>
              </a:rPr>
              <a:t>2000 µg/mL</a:t>
            </a:r>
            <a:r>
              <a:rPr lang="bg-BG" altLang="en-US" sz="2000">
                <a:latin typeface="Arial Narrow" panose="020B0606020202030204" charset="0"/>
                <a:cs typeface="Arial Narrow" panose="020B0606020202030204" charset="0"/>
              </a:rPr>
              <a:t> - </a:t>
            </a:r>
            <a:r>
              <a:rPr lang="en-US" altLang="en-US" sz="2000">
                <a:latin typeface="Arial Narrow" panose="020B0606020202030204" charset="0"/>
                <a:cs typeface="Arial Narrow" panose="020B0606020202030204" charset="0"/>
              </a:rPr>
              <a:t>Mo, Al, Ti, Fe, Mg, Ca и Cu</a:t>
            </a:r>
            <a:r>
              <a:rPr lang="bg-BG" altLang="en-US" sz="2000">
                <a:latin typeface="Arial Narrow" panose="020B0606020202030204" charset="0"/>
                <a:cs typeface="Arial Narrow" panose="020B0606020202030204" charset="0"/>
              </a:rPr>
              <a:t>.</a:t>
            </a:r>
            <a:endParaRPr lang="bg-BG" altLang="en-US" sz="2000">
              <a:latin typeface="Arial Narrow" panose="020B0606020202030204" charset="0"/>
              <a:cs typeface="Arial Narrow" panose="020B0606020202030204" charset="0"/>
            </a:endParaRPr>
          </a:p>
        </p:txBody>
      </p:sp>
      <p:pic>
        <p:nvPicPr>
          <p:cNvPr id="6" name="Picture 5"/>
          <p:cNvPicPr>
            <a:picLocks noChangeAspect="1"/>
          </p:cNvPicPr>
          <p:nvPr/>
        </p:nvPicPr>
        <p:blipFill>
          <a:blip r:embed="rId1"/>
          <a:stretch>
            <a:fillRect/>
          </a:stretch>
        </p:blipFill>
        <p:spPr>
          <a:xfrm>
            <a:off x="0" y="184785"/>
            <a:ext cx="9144000" cy="1097280"/>
          </a:xfrm>
          <a:prstGeom prst="rect">
            <a:avLst/>
          </a:prstGeom>
        </p:spPr>
      </p:pic>
      <p:pic>
        <p:nvPicPr>
          <p:cNvPr id="7" name="Picture 6"/>
          <p:cNvPicPr>
            <a:picLocks noChangeAspect="1"/>
          </p:cNvPicPr>
          <p:nvPr/>
        </p:nvPicPr>
        <p:blipFill>
          <a:blip r:embed="rId2"/>
          <a:stretch>
            <a:fillRect/>
          </a:stretch>
        </p:blipFill>
        <p:spPr>
          <a:xfrm>
            <a:off x="907415" y="4866005"/>
            <a:ext cx="8873490" cy="1814195"/>
          </a:xfrm>
          <a:prstGeom prst="rect">
            <a:avLst/>
          </a:prstGeom>
        </p:spPr>
      </p:pic>
      <p:pic>
        <p:nvPicPr>
          <p:cNvPr id="8" name="Picture 7"/>
          <p:cNvPicPr>
            <a:picLocks noChangeAspect="1"/>
          </p:cNvPicPr>
          <p:nvPr/>
        </p:nvPicPr>
        <p:blipFill>
          <a:blip r:embed="rId3"/>
          <a:stretch>
            <a:fillRect/>
          </a:stretch>
        </p:blipFill>
        <p:spPr>
          <a:xfrm>
            <a:off x="3255645" y="2952750"/>
            <a:ext cx="2270760" cy="18973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96570" y="606425"/>
            <a:ext cx="8229600" cy="4525963"/>
          </a:xfrm>
        </p:spPr>
        <p:txBody>
          <a:bodyPr/>
          <a:p>
            <a:pPr marL="0" indent="0" algn="r" fontAlgn="auto">
              <a:spcBef>
                <a:spcPts val="0"/>
              </a:spcBef>
              <a:buNone/>
            </a:pPr>
            <a:r>
              <a:rPr lang="bg-BG" altLang="en-US" sz="2000" b="1">
                <a:latin typeface="Arial Narrow" panose="020B0606020202030204" charset="0"/>
                <a:cs typeface="Arial Narrow" panose="020B0606020202030204" charset="0"/>
              </a:rPr>
              <a:t>Разлагане на пробите</a:t>
            </a:r>
            <a:endParaRPr lang="bg-BG" altLang="en-US" sz="2000" b="1">
              <a:latin typeface="Arial Narrow" panose="020B0606020202030204" charset="0"/>
              <a:cs typeface="Arial Narrow" panose="020B0606020202030204" charset="0"/>
            </a:endParaRPr>
          </a:p>
          <a:p>
            <a:pPr marL="0" indent="0" algn="r" fontAlgn="auto">
              <a:spcBef>
                <a:spcPts val="0"/>
              </a:spcBef>
              <a:buNone/>
            </a:pPr>
            <a:r>
              <a:rPr lang="bg-BG" altLang="en-US" sz="2000" b="1">
                <a:latin typeface="Arial Narrow" panose="020B0606020202030204" charset="0"/>
                <a:cs typeface="Arial Narrow" panose="020B0606020202030204" charset="0"/>
              </a:rPr>
              <a:t>Микровълнова система за киселинна минерализация</a:t>
            </a:r>
            <a:r>
              <a:rPr lang="en-US" altLang="en-US" sz="2000" b="1">
                <a:latin typeface="Arial Narrow" panose="020B0606020202030204" charset="0"/>
                <a:cs typeface="Arial Narrow" panose="020B0606020202030204" charset="0"/>
              </a:rPr>
              <a:t> </a:t>
            </a:r>
            <a:endParaRPr lang="en-US" altLang="en-US" sz="2000" b="1">
              <a:latin typeface="Arial Narrow" panose="020B0606020202030204" charset="0"/>
              <a:cs typeface="Arial Narrow" panose="020B0606020202030204" charset="0"/>
            </a:endParaRPr>
          </a:p>
          <a:p>
            <a:pPr algn="r" fontAlgn="auto">
              <a:spcBef>
                <a:spcPts val="0"/>
              </a:spcBef>
            </a:pPr>
            <a:r>
              <a:rPr lang="en-US" altLang="en-US" sz="2000">
                <a:latin typeface="Arial Narrow" panose="020B0606020202030204" charset="0"/>
                <a:cs typeface="Arial Narrow" panose="020B0606020202030204" charset="0"/>
              </a:rPr>
              <a:t>0,2 g проба се поставя в тефлонови  съдове. </a:t>
            </a:r>
            <a:endParaRPr lang="en-US" altLang="en-US" sz="2000">
              <a:latin typeface="Arial Narrow" panose="020B0606020202030204" charset="0"/>
              <a:cs typeface="Arial Narrow" panose="020B0606020202030204" charset="0"/>
            </a:endParaRPr>
          </a:p>
          <a:p>
            <a:pPr marL="0" algn="r" fontAlgn="auto">
              <a:spcBef>
                <a:spcPts val="0"/>
              </a:spcBef>
            </a:pPr>
            <a:r>
              <a:rPr lang="en-US" altLang="en-US" sz="2000">
                <a:latin typeface="Arial Narrow" panose="020B0606020202030204" charset="0"/>
                <a:cs typeface="Arial Narrow" panose="020B0606020202030204" charset="0"/>
              </a:rPr>
              <a:t>Добавят се 6 mL HNO₃ и 2 mL HCl.</a:t>
            </a:r>
            <a:endParaRPr lang="en-US" altLang="en-US" sz="2000">
              <a:latin typeface="Arial Narrow" panose="020B0606020202030204" charset="0"/>
              <a:cs typeface="Arial Narrow" panose="020B0606020202030204" charset="0"/>
            </a:endParaRPr>
          </a:p>
          <a:p>
            <a:pPr marL="0" algn="r" fontAlgn="auto">
              <a:spcBef>
                <a:spcPts val="0"/>
              </a:spcBef>
            </a:pPr>
            <a:r>
              <a:rPr lang="en-US" altLang="en-US" sz="2000">
                <a:latin typeface="Arial Narrow" panose="020B0606020202030204" charset="0"/>
                <a:cs typeface="Arial Narrow" panose="020B0606020202030204" charset="0"/>
              </a:rPr>
              <a:t> Пробата престоява 24 h на стайна температура. </a:t>
            </a:r>
            <a:endParaRPr lang="en-US" altLang="en-US" sz="2000">
              <a:latin typeface="Arial Narrow" panose="020B0606020202030204" charset="0"/>
              <a:cs typeface="Arial Narrow" panose="020B0606020202030204" charset="0"/>
            </a:endParaRPr>
          </a:p>
          <a:p>
            <a:pPr marL="0" algn="r" fontAlgn="auto">
              <a:spcBef>
                <a:spcPts val="0"/>
              </a:spcBef>
            </a:pPr>
            <a:r>
              <a:rPr lang="en-US" altLang="en-US" sz="2000">
                <a:latin typeface="Arial Narrow" panose="020B0606020202030204" charset="0"/>
                <a:cs typeface="Arial Narrow" panose="020B0606020202030204" charset="0"/>
              </a:rPr>
              <a:t>Минерализация в микровълнова система при: 70</a:t>
            </a:r>
            <a:r>
              <a:rPr lang="en-US" altLang="en-US" sz="2000">
                <a:latin typeface="Arial Narrow" panose="020B0606020202030204" charset="0"/>
                <a:cs typeface="Arial Narrow" panose="020B0606020202030204" charset="0"/>
              </a:rPr>
              <a:t>°</a:t>
            </a:r>
            <a:r>
              <a:rPr lang="en-US" altLang="en-US" sz="2000">
                <a:latin typeface="Arial Narrow" panose="020B0606020202030204" charset="0"/>
                <a:cs typeface="Arial Narrow" panose="020B0606020202030204" charset="0"/>
              </a:rPr>
              <a:t>C – 10 min, 90</a:t>
            </a:r>
            <a:r>
              <a:rPr lang="en-US" altLang="en-US" sz="2000">
                <a:latin typeface="Arial Narrow" panose="020B0606020202030204" charset="0"/>
                <a:cs typeface="Arial Narrow" panose="020B0606020202030204" charset="0"/>
              </a:rPr>
              <a:t>°</a:t>
            </a:r>
            <a:r>
              <a:rPr lang="en-US" altLang="en-US" sz="2000">
                <a:latin typeface="Arial Narrow" panose="020B0606020202030204" charset="0"/>
                <a:cs typeface="Arial Narrow" panose="020B0606020202030204" charset="0"/>
              </a:rPr>
              <a:t>C – 5 min, 110</a:t>
            </a:r>
            <a:r>
              <a:rPr lang="en-US" altLang="en-US" sz="2000">
                <a:latin typeface="Arial Narrow" panose="020B0606020202030204" charset="0"/>
                <a:cs typeface="Arial Narrow" panose="020B0606020202030204" charset="0"/>
              </a:rPr>
              <a:t>°</a:t>
            </a:r>
            <a:r>
              <a:rPr lang="en-US" altLang="en-US" sz="2000">
                <a:latin typeface="Arial Narrow" panose="020B0606020202030204" charset="0"/>
                <a:cs typeface="Arial Narrow" panose="020B0606020202030204" charset="0"/>
              </a:rPr>
              <a:t>C – 5 min, 130</a:t>
            </a:r>
            <a:r>
              <a:rPr lang="en-US" altLang="en-US" sz="2000">
                <a:latin typeface="Arial Narrow" panose="020B0606020202030204" charset="0"/>
                <a:cs typeface="Arial Narrow" panose="020B0606020202030204" charset="0"/>
              </a:rPr>
              <a:t>°</a:t>
            </a:r>
            <a:r>
              <a:rPr lang="en-US" altLang="en-US" sz="2000">
                <a:latin typeface="Arial Narrow" panose="020B0606020202030204" charset="0"/>
                <a:cs typeface="Arial Narrow" panose="020B0606020202030204" charset="0"/>
              </a:rPr>
              <a:t>C – 5 min, 150</a:t>
            </a:r>
            <a:r>
              <a:rPr lang="en-US" altLang="en-US" sz="2000">
                <a:latin typeface="Arial Narrow" panose="020B0606020202030204" charset="0"/>
                <a:cs typeface="Arial Narrow" panose="020B0606020202030204" charset="0"/>
              </a:rPr>
              <a:t>°</a:t>
            </a:r>
            <a:r>
              <a:rPr lang="en-US" altLang="en-US" sz="2000">
                <a:latin typeface="Arial Narrow" panose="020B0606020202030204" charset="0"/>
                <a:cs typeface="Arial Narrow" panose="020B0606020202030204" charset="0"/>
              </a:rPr>
              <a:t>C – 10 min </a:t>
            </a:r>
            <a:endParaRPr lang="en-US" altLang="en-US" sz="2000">
              <a:latin typeface="Arial Narrow" panose="020B0606020202030204" charset="0"/>
              <a:cs typeface="Arial Narrow" panose="020B0606020202030204" charset="0"/>
            </a:endParaRPr>
          </a:p>
          <a:p>
            <a:pPr marL="0" algn="r" fontAlgn="auto">
              <a:spcBef>
                <a:spcPts val="0"/>
              </a:spcBef>
            </a:pPr>
            <a:r>
              <a:rPr lang="en-US" altLang="en-US" sz="2000">
                <a:latin typeface="Arial Narrow" panose="020B0606020202030204" charset="0"/>
                <a:cs typeface="Arial Narrow" panose="020B0606020202030204" charset="0"/>
              </a:rPr>
              <a:t>Филтриране през 0,45 μm мембранен филтър. </a:t>
            </a:r>
            <a:endParaRPr lang="en-US" altLang="en-US" sz="2000">
              <a:latin typeface="Arial Narrow" panose="020B0606020202030204" charset="0"/>
              <a:cs typeface="Arial Narrow" panose="020B0606020202030204" charset="0"/>
            </a:endParaRPr>
          </a:p>
          <a:p>
            <a:pPr marL="0" algn="r" fontAlgn="auto">
              <a:spcBef>
                <a:spcPts val="0"/>
              </a:spcBef>
            </a:pPr>
            <a:r>
              <a:rPr lang="en-US" altLang="en-US" sz="2000">
                <a:latin typeface="Arial Narrow" panose="020B0606020202030204" charset="0"/>
                <a:cs typeface="Arial Narrow" panose="020B0606020202030204" charset="0"/>
              </a:rPr>
              <a:t>Доливане до 50 mL с 0,2 mol/L HNO₃.</a:t>
            </a:r>
            <a:endParaRPr lang="en-US" altLang="en-US" sz="2000">
              <a:latin typeface="Arial Narrow" panose="020B0606020202030204" charset="0"/>
              <a:cs typeface="Arial Narrow" panose="020B0606020202030204" charset="0"/>
            </a:endParaRPr>
          </a:p>
          <a:p>
            <a:pPr marL="0" algn="r" fontAlgn="auto">
              <a:spcBef>
                <a:spcPts val="0"/>
              </a:spcBef>
            </a:pPr>
            <a:r>
              <a:rPr lang="en-US" altLang="en-US" sz="2000">
                <a:latin typeface="Arial Narrow" panose="020B0606020202030204" charset="0"/>
                <a:cs typeface="Arial Narrow" panose="020B0606020202030204" charset="0"/>
              </a:rPr>
              <a:t> Разтворът се подава за анализ чрез ICP-OES.</a:t>
            </a:r>
            <a:endParaRPr lang="en-US" altLang="en-US" sz="2000">
              <a:latin typeface="Arial Narrow" panose="020B0606020202030204" charset="0"/>
              <a:cs typeface="Arial Narrow" panose="020B0606020202030204" charset="0"/>
            </a:endParaRPr>
          </a:p>
        </p:txBody>
      </p:sp>
      <p:sp>
        <p:nvSpPr>
          <p:cNvPr id="4" name="Text Box 3"/>
          <p:cNvSpPr txBox="1"/>
          <p:nvPr/>
        </p:nvSpPr>
        <p:spPr>
          <a:xfrm>
            <a:off x="399415" y="4885055"/>
            <a:ext cx="8423910" cy="1630045"/>
          </a:xfrm>
          <a:prstGeom prst="rect">
            <a:avLst/>
          </a:prstGeom>
          <a:noFill/>
        </p:spPr>
        <p:txBody>
          <a:bodyPr wrap="square" rtlCol="0">
            <a:spAutoFit/>
          </a:bodyPr>
          <a:p>
            <a:pPr indent="0" algn="l">
              <a:buFont typeface="Arial" panose="020B0604020202020204" pitchFamily="34" charset="0"/>
              <a:buNone/>
            </a:pPr>
            <a:r>
              <a:rPr lang="en-US" altLang="en-US" sz="2000" b="1">
                <a:latin typeface="Arial Narrow" panose="020B0606020202030204" charset="0"/>
                <a:cs typeface="Arial Narrow" panose="020B0606020202030204" charset="0"/>
              </a:rPr>
              <a:t>Сертифицирани стандартни образци</a:t>
            </a:r>
            <a:endParaRPr lang="en-US" altLang="en-US" sz="2000" b="1">
              <a:latin typeface="Arial Narrow" panose="020B0606020202030204" charset="0"/>
              <a:cs typeface="Arial Narrow" panose="020B0606020202030204" charset="0"/>
            </a:endParaRPr>
          </a:p>
          <a:p>
            <a:pPr marL="342900" indent="-342900" algn="l">
              <a:buFont typeface="Arial" panose="020B0604020202020204" pitchFamily="34" charset="0"/>
              <a:buChar char="•"/>
            </a:pPr>
            <a:r>
              <a:rPr lang="en-US" altLang="en-US" sz="2000">
                <a:latin typeface="Arial Narrow" panose="020B0606020202030204" charset="0"/>
                <a:cs typeface="Arial Narrow" panose="020B0606020202030204" charset="0"/>
              </a:rPr>
              <a:t>Certified Reference Material “Mo B”, Molybdenum concentrate “CGL-202” , Central Geological Laboratory, Mongolia</a:t>
            </a:r>
            <a:endParaRPr lang="en-US" altLang="en-US" sz="2000">
              <a:latin typeface="Arial Narrow" panose="020B0606020202030204" charset="0"/>
              <a:cs typeface="Arial Narrow" panose="020B0606020202030204" charset="0"/>
            </a:endParaRPr>
          </a:p>
          <a:p>
            <a:pPr marL="342900" indent="-342900" algn="l">
              <a:buFont typeface="Arial" panose="020B0604020202020204" pitchFamily="34" charset="0"/>
              <a:buChar char="•"/>
            </a:pPr>
            <a:r>
              <a:rPr lang="en-US" altLang="en-US" sz="2000">
                <a:latin typeface="Arial Narrow" panose="020B0606020202030204" charset="0"/>
                <a:cs typeface="Arial Narrow" panose="020B0606020202030204" charset="0"/>
              </a:rPr>
              <a:t>Standard Reference Material 332, Copper concentrate, National Institute of Standards and Technology (NIST), USA.</a:t>
            </a:r>
            <a:endParaRPr lang="en-US" altLang="en-US" sz="2000">
              <a:latin typeface="Arial Narrow" panose="020B0606020202030204" charset="0"/>
              <a:cs typeface="Arial Narrow" panose="020B0606020202030204" charset="0"/>
            </a:endParaRPr>
          </a:p>
        </p:txBody>
      </p:sp>
      <p:sp>
        <p:nvSpPr>
          <p:cNvPr id="6" name="Text Box 5"/>
          <p:cNvSpPr txBox="1"/>
          <p:nvPr/>
        </p:nvSpPr>
        <p:spPr>
          <a:xfrm>
            <a:off x="573405" y="6443345"/>
            <a:ext cx="8113395" cy="368300"/>
          </a:xfrm>
          <a:prstGeom prst="rect">
            <a:avLst/>
          </a:prstGeom>
          <a:noFill/>
        </p:spPr>
        <p:txBody>
          <a:bodyPr wrap="square" rtlCol="0">
            <a:spAutoFit/>
          </a:bodyPr>
          <a:p>
            <a:pPr algn="r"/>
            <a:r>
              <a:rPr lang="en-US" altLang="en-US" b="1">
                <a:latin typeface="Arial Narrow" panose="020B0606020202030204" charset="0"/>
                <a:cs typeface="Arial Narrow" panose="020B0606020202030204" charset="0"/>
              </a:rPr>
              <a:t>“Минералните ресурси и устойчивото развитие”</a:t>
            </a:r>
            <a:r>
              <a:rPr lang="bg-BG" altLang="en-US" b="1">
                <a:latin typeface="Arial Narrow" panose="020B0606020202030204" charset="0"/>
                <a:cs typeface="Arial Narrow" panose="020B0606020202030204" charset="0"/>
              </a:rPr>
              <a:t>, </a:t>
            </a:r>
            <a:r>
              <a:rPr lang="en-US" altLang="en-US" b="1">
                <a:latin typeface="Arial Narrow" panose="020B0606020202030204" charset="0"/>
                <a:cs typeface="Arial Narrow" panose="020B0606020202030204" charset="0"/>
              </a:rPr>
              <a:t>20 ноември 2025</a:t>
            </a:r>
            <a:endParaRPr lang="en-US" altLang="en-US" b="1">
              <a:latin typeface="Arial Narrow" panose="020B0606020202030204" charset="0"/>
              <a:cs typeface="Arial Narrow" panose="020B0606020202030204" charset="0"/>
            </a:endParaRPr>
          </a:p>
        </p:txBody>
      </p:sp>
      <p:pic>
        <p:nvPicPr>
          <p:cNvPr id="7" name="Picture 6"/>
          <p:cNvPicPr>
            <a:picLocks noChangeAspect="1"/>
          </p:cNvPicPr>
          <p:nvPr/>
        </p:nvPicPr>
        <p:blipFill>
          <a:blip r:embed="rId1"/>
          <a:stretch>
            <a:fillRect/>
          </a:stretch>
        </p:blipFill>
        <p:spPr>
          <a:xfrm>
            <a:off x="826135" y="2476500"/>
            <a:ext cx="2402840" cy="2266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p:nvPr/>
        </p:nvPicPr>
        <p:blipFill>
          <a:blip r:embed="rId1"/>
          <a:stretch>
            <a:fillRect/>
          </a:stretch>
        </p:blipFill>
        <p:spPr>
          <a:xfrm>
            <a:off x="-5080" y="3783965"/>
            <a:ext cx="3704590" cy="3051810"/>
          </a:xfrm>
          <a:prstGeom prst="rect">
            <a:avLst/>
          </a:prstGeom>
        </p:spPr>
      </p:pic>
      <p:pic>
        <p:nvPicPr>
          <p:cNvPr id="7" name="Picture 6"/>
          <p:cNvPicPr/>
          <p:nvPr/>
        </p:nvPicPr>
        <p:blipFill>
          <a:blip r:embed="rId2"/>
          <a:stretch>
            <a:fillRect/>
          </a:stretch>
        </p:blipFill>
        <p:spPr>
          <a:xfrm>
            <a:off x="5424170" y="3847465"/>
            <a:ext cx="3653155" cy="3010535"/>
          </a:xfrm>
          <a:prstGeom prst="rect">
            <a:avLst/>
          </a:prstGeom>
        </p:spPr>
      </p:pic>
      <p:sp>
        <p:nvSpPr>
          <p:cNvPr id="8" name="Text Box 7"/>
          <p:cNvSpPr txBox="1"/>
          <p:nvPr/>
        </p:nvSpPr>
        <p:spPr>
          <a:xfrm>
            <a:off x="3470910" y="5711190"/>
            <a:ext cx="2800350" cy="1140460"/>
          </a:xfrm>
          <a:prstGeom prst="rect">
            <a:avLst/>
          </a:prstGeom>
          <a:solidFill>
            <a:schemeClr val="accent1">
              <a:lumMod val="60000"/>
              <a:lumOff val="40000"/>
            </a:schemeClr>
          </a:solidFill>
        </p:spPr>
        <p:txBody>
          <a:bodyPr>
            <a:noAutofit/>
          </a:bodyPr>
          <a:p>
            <a:pPr algn="ctr"/>
            <a:r>
              <a:rPr sz="1600">
                <a:latin typeface="Arial Narrow" panose="020B0606020202030204"/>
                <a:ea typeface="Calibri" panose="020F0502020204030204"/>
              </a:rPr>
              <a:t> Хиперфината структура на две рениеви линии: 1. Re II 227.525 и 2. Re II 221.426. </a:t>
            </a:r>
            <a:endParaRPr sz="1600">
              <a:latin typeface="Arial Narrow" panose="020B0606020202030204"/>
              <a:ea typeface="Calibri" panose="020F0502020204030204"/>
            </a:endParaRPr>
          </a:p>
          <a:p>
            <a:pPr algn="ctr"/>
            <a:r>
              <a:rPr sz="1600">
                <a:latin typeface="Arial Narrow" panose="020B0606020202030204"/>
                <a:ea typeface="Calibri" panose="020F0502020204030204"/>
              </a:rPr>
              <a:t>Пречене от линия на </a:t>
            </a:r>
            <a:r>
              <a:rPr lang="bg-BG" sz="1600">
                <a:latin typeface="Arial Narrow" panose="020B0606020202030204"/>
                <a:ea typeface="Calibri" panose="020F0502020204030204"/>
              </a:rPr>
              <a:t>Мо.</a:t>
            </a:r>
            <a:endParaRPr lang="bg-BG" sz="1600">
              <a:latin typeface="Arial Narrow" panose="020B0606020202030204"/>
              <a:ea typeface="Calibri" panose="020F0502020204030204"/>
            </a:endParaRPr>
          </a:p>
        </p:txBody>
      </p:sp>
      <p:sp>
        <p:nvSpPr>
          <p:cNvPr id="9" name="Text Box 8"/>
          <p:cNvSpPr txBox="1"/>
          <p:nvPr/>
        </p:nvSpPr>
        <p:spPr>
          <a:xfrm>
            <a:off x="370205" y="1182370"/>
            <a:ext cx="8573135" cy="2349500"/>
          </a:xfrm>
          <a:prstGeom prst="rect">
            <a:avLst/>
          </a:prstGeom>
          <a:noFill/>
        </p:spPr>
        <p:txBody>
          <a:bodyPr wrap="square" rtlCol="0">
            <a:spAutoFit/>
          </a:bodyPr>
          <a:p>
            <a:pPr algn="ctr"/>
            <a:r>
              <a:rPr sz="2000" b="1">
                <a:latin typeface="Arial Narrow" panose="020B0606020202030204"/>
                <a:ea typeface="Calibri" panose="020F0502020204030204"/>
                <a:sym typeface="+mn-ea"/>
              </a:rPr>
              <a:t>Резултати и дискусия</a:t>
            </a:r>
            <a:br>
              <a:rPr sz="2000" b="1">
                <a:latin typeface="Arial Narrow" panose="020B0606020202030204"/>
                <a:ea typeface="Calibri" panose="020F0502020204030204"/>
                <a:sym typeface="+mn-ea"/>
              </a:rPr>
            </a:br>
            <a:r>
              <a:rPr sz="2000" b="1">
                <a:latin typeface="Arial Narrow" panose="020B0606020202030204"/>
                <a:ea typeface="Calibri" panose="020F0502020204030204"/>
                <a:sym typeface="+mn-ea"/>
              </a:rPr>
              <a:t>Хиперфина структура на линиите на рения</a:t>
            </a:r>
            <a:br>
              <a:rPr sz="2000" b="1">
                <a:latin typeface="Arial Narrow" panose="020B0606020202030204"/>
                <a:ea typeface="Calibri" panose="020F0502020204030204"/>
                <a:sym typeface="+mn-ea"/>
              </a:rPr>
            </a:br>
            <a:r>
              <a:rPr lang="bg-BG" sz="1780">
                <a:latin typeface="Arial Narrow" panose="020B0606020202030204"/>
                <a:ea typeface="SimSun" panose="02010600030101010101" pitchFamily="2" charset="-122"/>
                <a:sym typeface="+mn-ea"/>
              </a:rPr>
              <a:t>	</a:t>
            </a:r>
            <a:r>
              <a:rPr sz="1780">
                <a:latin typeface="Arial Narrow" panose="020B0606020202030204"/>
                <a:ea typeface="SimSun" panose="02010600030101010101" pitchFamily="2" charset="-122"/>
                <a:sym typeface="+mn-ea"/>
              </a:rPr>
              <a:t>Хиперфината структура на линиите на рения се определя от спектралните характеристики</a:t>
            </a:r>
            <a:r>
              <a:rPr lang="de-DE" sz="1780">
                <a:latin typeface="Calibri" panose="020F0502020204030204" charset="0"/>
                <a:ea typeface="SimSun" panose="02010600030101010101" pitchFamily="2" charset="-122"/>
                <a:sym typeface="+mn-ea"/>
              </a:rPr>
              <a:t> </a:t>
            </a:r>
            <a:r>
              <a:rPr lang="bg-BG" altLang="de-DE" sz="1780">
                <a:latin typeface="Arial Narrow" panose="020B0606020202030204" charset="0"/>
                <a:ea typeface="SimSun" panose="02010600030101010101" pitchFamily="2" charset="-122"/>
                <a:cs typeface="Arial Narrow" panose="020B0606020202030204" charset="0"/>
                <a:sym typeface="+mn-ea"/>
              </a:rPr>
              <a:t>на</a:t>
            </a:r>
            <a:r>
              <a:rPr lang="de-DE" sz="1780">
                <a:latin typeface="Arial Narrow" panose="020B0606020202030204" charset="0"/>
                <a:ea typeface="SimSun" panose="02010600030101010101" pitchFamily="2" charset="-122"/>
                <a:cs typeface="Arial Narrow" panose="020B0606020202030204" charset="0"/>
                <a:sym typeface="+mn-ea"/>
              </a:rPr>
              <a:t> Re</a:t>
            </a:r>
            <a:r>
              <a:rPr sz="1780">
                <a:latin typeface="Arial Narrow" panose="020B0606020202030204"/>
                <a:ea typeface="SimSun" panose="02010600030101010101" pitchFamily="2" charset="-122"/>
                <a:sym typeface="+mn-ea"/>
              </a:rPr>
              <a:t>. Основното състояние на атомите рений е [</a:t>
            </a:r>
            <a:r>
              <a:rPr sz="1780" u="sng">
                <a:solidFill>
                  <a:srgbClr val="0000FF"/>
                </a:solidFill>
                <a:latin typeface="Arial Narrow" panose="020B0606020202030204"/>
                <a:ea typeface="SimSun" panose="02010600030101010101" pitchFamily="2" charset="-122"/>
                <a:sym typeface="+mn-ea"/>
                <a:hlinkClick r:id="rId3" tooltip="Ксенон"/>
              </a:rPr>
              <a:t>Xe</a:t>
            </a:r>
            <a:r>
              <a:rPr sz="1780">
                <a:latin typeface="Arial Narrow" panose="020B0606020202030204"/>
                <a:ea typeface="SimSun" panose="02010600030101010101" pitchFamily="2" charset="-122"/>
                <a:sym typeface="+mn-ea"/>
              </a:rPr>
              <a:t>] 4f</a:t>
            </a:r>
            <a:r>
              <a:rPr sz="1780" baseline="30000">
                <a:latin typeface="Arial Narrow" panose="020B0606020202030204"/>
                <a:ea typeface="SimSun" panose="02010600030101010101" pitchFamily="2" charset="-122"/>
                <a:sym typeface="+mn-ea"/>
              </a:rPr>
              <a:t>14</a:t>
            </a:r>
            <a:r>
              <a:rPr sz="1780">
                <a:latin typeface="Arial Narrow" panose="020B0606020202030204"/>
                <a:ea typeface="SimSun" panose="02010600030101010101" pitchFamily="2" charset="-122"/>
                <a:sym typeface="+mn-ea"/>
              </a:rPr>
              <a:t> 5d</a:t>
            </a:r>
            <a:r>
              <a:rPr sz="1780" baseline="30000">
                <a:latin typeface="Arial Narrow" panose="020B0606020202030204"/>
                <a:ea typeface="SimSun" panose="02010600030101010101" pitchFamily="2" charset="-122"/>
                <a:sym typeface="+mn-ea"/>
              </a:rPr>
              <a:t>5</a:t>
            </a:r>
            <a:r>
              <a:rPr sz="1780">
                <a:latin typeface="Arial Narrow" panose="020B0606020202030204"/>
                <a:ea typeface="SimSun" panose="02010600030101010101" pitchFamily="2" charset="-122"/>
                <a:sym typeface="+mn-ea"/>
              </a:rPr>
              <a:t> 6s</a:t>
            </a:r>
            <a:r>
              <a:rPr sz="1780" baseline="30000">
                <a:latin typeface="Arial Narrow" panose="020B0606020202030204"/>
                <a:ea typeface="SimSun" panose="02010600030101010101" pitchFamily="2" charset="-122"/>
                <a:sym typeface="+mn-ea"/>
              </a:rPr>
              <a:t>2</a:t>
            </a:r>
            <a:r>
              <a:rPr sz="1780">
                <a:latin typeface="Arial Narrow" panose="020B0606020202030204"/>
                <a:ea typeface="SimSun" panose="02010600030101010101" pitchFamily="2" charset="-122"/>
                <a:sym typeface="+mn-ea"/>
              </a:rPr>
              <a:t>.</a:t>
            </a:r>
            <a:r>
              <a:rPr sz="1780" baseline="30000">
                <a:latin typeface="Arial Narrow" panose="020B0606020202030204"/>
                <a:ea typeface="SimSun" panose="02010600030101010101" pitchFamily="2" charset="-122"/>
                <a:sym typeface="+mn-ea"/>
              </a:rPr>
              <a:t> </a:t>
            </a:r>
            <a:br>
              <a:rPr sz="1780">
                <a:latin typeface="Arial Narrow" panose="020B0606020202030204"/>
                <a:ea typeface="SimSun" panose="02010600030101010101" pitchFamily="2" charset="-122"/>
                <a:sym typeface="+mn-ea"/>
              </a:rPr>
            </a:br>
            <a:r>
              <a:rPr lang="bg-BG" sz="1780">
                <a:latin typeface="Arial Narrow" panose="020B0606020202030204"/>
                <a:ea typeface="SimSun" panose="02010600030101010101" pitchFamily="2" charset="-122"/>
                <a:sym typeface="+mn-ea"/>
              </a:rPr>
              <a:t>	</a:t>
            </a:r>
            <a:r>
              <a:rPr sz="1780">
                <a:latin typeface="Arial Narrow" panose="020B0606020202030204"/>
                <a:ea typeface="SimSun" panose="02010600030101010101" pitchFamily="2" charset="-122"/>
                <a:sym typeface="+mn-ea"/>
              </a:rPr>
              <a:t>При условия на висока разделителна способност компонентите на хиперфината структура (HFS) са използвани като отделни аналитични ли</a:t>
            </a:r>
            <a:r>
              <a:rPr lang="bg-BG" sz="1780">
                <a:latin typeface="Arial Narrow" panose="020B0606020202030204"/>
                <a:ea typeface="SimSun" panose="02010600030101010101" pitchFamily="2" charset="-122"/>
                <a:sym typeface="+mn-ea"/>
              </a:rPr>
              <a:t>н</a:t>
            </a:r>
            <a:r>
              <a:rPr sz="1780">
                <a:latin typeface="Arial Narrow" panose="020B0606020202030204"/>
                <a:ea typeface="SimSun" panose="02010600030101010101" pitchFamily="2" charset="-122"/>
                <a:sym typeface="+mn-ea"/>
              </a:rPr>
              <a:t>ии, за да се избегнат спектралните пречения при определянето на рений в молибденови и медни концентрати, съдържащи сложна матрица от Mo, Al, Ti, Fe, Mg, Ca и Cu.</a:t>
            </a:r>
            <a:endParaRPr sz="1780">
              <a:latin typeface="Arial Narrow" panose="020B0606020202030204"/>
              <a:ea typeface="SimSun" panose="02010600030101010101" pitchFamily="2" charset="-122"/>
            </a:endParaRPr>
          </a:p>
        </p:txBody>
      </p:sp>
      <p:pic>
        <p:nvPicPr>
          <p:cNvPr id="10" name="Picture 9"/>
          <p:cNvPicPr>
            <a:picLocks noChangeAspect="1"/>
          </p:cNvPicPr>
          <p:nvPr/>
        </p:nvPicPr>
        <p:blipFill>
          <a:blip r:embed="rId4"/>
          <a:stretch>
            <a:fillRect/>
          </a:stretch>
        </p:blipFill>
        <p:spPr>
          <a:xfrm>
            <a:off x="3808095" y="4537710"/>
            <a:ext cx="1670050" cy="1114425"/>
          </a:xfrm>
          <a:prstGeom prst="rect">
            <a:avLst/>
          </a:prstGeom>
        </p:spPr>
      </p:pic>
      <p:pic>
        <p:nvPicPr>
          <p:cNvPr id="11" name="Picture 10"/>
          <p:cNvPicPr>
            <a:picLocks noChangeAspect="1"/>
          </p:cNvPicPr>
          <p:nvPr/>
        </p:nvPicPr>
        <p:blipFill>
          <a:blip r:embed="rId5"/>
          <a:stretch>
            <a:fillRect/>
          </a:stretch>
        </p:blipFill>
        <p:spPr>
          <a:xfrm>
            <a:off x="0" y="85090"/>
            <a:ext cx="9144000" cy="1097280"/>
          </a:xfrm>
          <a:prstGeom prst="rect">
            <a:avLst/>
          </a:prstGeom>
        </p:spPr>
      </p:pic>
      <p:sp>
        <p:nvSpPr>
          <p:cNvPr id="4" name="Text Box 3"/>
          <p:cNvSpPr txBox="1"/>
          <p:nvPr/>
        </p:nvSpPr>
        <p:spPr>
          <a:xfrm>
            <a:off x="2522855" y="3531870"/>
            <a:ext cx="4697095" cy="908685"/>
          </a:xfrm>
          <a:prstGeom prst="rect">
            <a:avLst/>
          </a:prstGeom>
          <a:solidFill>
            <a:schemeClr val="accent1">
              <a:lumMod val="60000"/>
              <a:lumOff val="40000"/>
            </a:schemeClr>
          </a:solidFill>
        </p:spPr>
        <p:txBody>
          <a:bodyPr>
            <a:noAutofit/>
          </a:bodyPr>
          <a:p>
            <a:pPr algn="ctr" defTabSz="266700">
              <a:lnSpc>
                <a:spcPct val="115000"/>
              </a:lnSpc>
            </a:pPr>
            <a:r>
              <a:rPr sz="1600" b="1">
                <a:latin typeface="Arial Narrow" panose="020B0606020202030204"/>
                <a:ea typeface="Calibri" panose="020F0502020204030204"/>
              </a:rPr>
              <a:t>Re II 197.248:</a:t>
            </a:r>
            <a:r>
              <a:rPr sz="1600">
                <a:latin typeface="Arial Narrow" panose="020B0606020202030204"/>
                <a:ea typeface="Calibri" panose="020F0502020204030204"/>
              </a:rPr>
              <a:t>  Re II 197.252,  Re II 197.248,  Re II 197.245</a:t>
            </a:r>
            <a:endParaRPr sz="1600">
              <a:latin typeface="Arial Narrow" panose="020B0606020202030204"/>
              <a:ea typeface="Calibri" panose="020F0502020204030204"/>
            </a:endParaRPr>
          </a:p>
          <a:p>
            <a:pPr algn="ctr" defTabSz="266700">
              <a:lnSpc>
                <a:spcPct val="115000"/>
              </a:lnSpc>
            </a:pPr>
            <a:r>
              <a:rPr sz="1600" b="1">
                <a:latin typeface="Arial Narrow" panose="020B0606020202030204"/>
                <a:ea typeface="Calibri" panose="020F0502020204030204"/>
              </a:rPr>
              <a:t>Re II 221.426:</a:t>
            </a:r>
            <a:r>
              <a:rPr sz="1600">
                <a:latin typeface="Arial Narrow" panose="020B0606020202030204"/>
                <a:ea typeface="Calibri" panose="020F0502020204030204"/>
              </a:rPr>
              <a:t> Re II 221.431, Re II 221.426, Re II 221.423</a:t>
            </a:r>
            <a:endParaRPr sz="1600">
              <a:latin typeface="Arial Narrow" panose="020B0606020202030204"/>
              <a:ea typeface="Calibri" panose="020F0502020204030204"/>
            </a:endParaRPr>
          </a:p>
          <a:p>
            <a:pPr algn="ctr" defTabSz="266700">
              <a:lnSpc>
                <a:spcPct val="115000"/>
              </a:lnSpc>
            </a:pPr>
            <a:r>
              <a:rPr sz="1600" b="1">
                <a:latin typeface="Arial Narrow" panose="020B0606020202030204"/>
                <a:ea typeface="Calibri" panose="020F0502020204030204"/>
              </a:rPr>
              <a:t>Re II 227.528:</a:t>
            </a:r>
            <a:r>
              <a:rPr sz="1600">
                <a:latin typeface="Arial Narrow" panose="020B0606020202030204"/>
                <a:ea typeface="Calibri" panose="020F0502020204030204"/>
              </a:rPr>
              <a:t> Re II 227.534, Re II 227.528, Re II 227.522</a:t>
            </a:r>
            <a:endParaRPr sz="1600">
              <a:latin typeface="Arial Narrow" panose="020B0606020202030204"/>
              <a:ea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9"/>
          <p:cNvPicPr>
            <a:picLocks noChangeAspect="1"/>
          </p:cNvPicPr>
          <p:nvPr/>
        </p:nvPicPr>
        <p:blipFill>
          <a:blip r:embed="rId1"/>
          <a:stretch>
            <a:fillRect/>
          </a:stretch>
        </p:blipFill>
        <p:spPr>
          <a:xfrm>
            <a:off x="8255" y="65405"/>
            <a:ext cx="3389630" cy="2792095"/>
          </a:xfrm>
          <a:prstGeom prst="rect">
            <a:avLst/>
          </a:prstGeom>
        </p:spPr>
      </p:pic>
      <p:graphicFrame>
        <p:nvGraphicFramePr>
          <p:cNvPr id="5" name="Table 4"/>
          <p:cNvGraphicFramePr/>
          <p:nvPr/>
        </p:nvGraphicFramePr>
        <p:xfrm>
          <a:off x="2032000" y="4688205"/>
          <a:ext cx="6012180" cy="0"/>
        </p:xfrm>
        <a:graphic>
          <a:graphicData uri="http://schemas.openxmlformats.org/drawingml/2006/table">
            <a:tbl>
              <a:tblPr/>
              <a:tblGrid>
                <a:gridCol w="3009900"/>
                <a:gridCol w="3002280"/>
              </a:tblGrid>
              <a:tr h="0">
                <a:tc>
                  <a:txBody>
                    <a:bodyPr/>
                    <a:p>
                      <a:pPr algn="ctr">
                        <a:lnSpc>
                          <a:spcPct val="115000"/>
                        </a:lnSpc>
                        <a:spcBef>
                          <a:spcPct val="0"/>
                        </a:spcBef>
                        <a:spcAft>
                          <a:spcPct val="0"/>
                        </a:spcAft>
                      </a:pPr>
                      <a:endParaRPr sz="1100">
                        <a:latin typeface="Arial Narrow" panose="020B0606020202030204"/>
                        <a:ea typeface="SimSun" panose="02010600030101010101" pitchFamily="2" charset="-122"/>
                      </a:endParaRPr>
                    </a:p>
                  </a:txBody>
                  <a:tcPr marL="0" marR="0" marT="0" marB="0" anchor="t" anchorCtr="0">
                    <a:lnL>
                      <a:noFill/>
                    </a:lnL>
                    <a:lnR>
                      <a:noFill/>
                    </a:lnR>
                    <a:lnT>
                      <a:noFill/>
                    </a:lnT>
                    <a:lnB>
                      <a:noFill/>
                    </a:lnB>
                    <a:noFill/>
                  </a:tcPr>
                </a:tc>
                <a:tc>
                  <a:txBody>
                    <a:bodyPr/>
                    <a:p>
                      <a:pPr algn="ctr">
                        <a:lnSpc>
                          <a:spcPct val="115000"/>
                        </a:lnSpc>
                        <a:spcBef>
                          <a:spcPct val="0"/>
                        </a:spcBef>
                        <a:spcAft>
                          <a:spcPct val="0"/>
                        </a:spcAft>
                      </a:pPr>
                      <a:r>
                        <a:rPr sz="1100">
                          <a:latin typeface="Arial Narrow" panose="020B0606020202030204"/>
                          <a:ea typeface="SimSun" panose="02010600030101010101" pitchFamily="2" charset="-122"/>
                        </a:rPr>
                        <a:t>2.</a:t>
                      </a:r>
                      <a:endParaRPr sz="1100">
                        <a:latin typeface="Arial Narrow" panose="020B0606020202030204"/>
                        <a:ea typeface="SimSun" panose="02010600030101010101" pitchFamily="2" charset="-122"/>
                      </a:endParaRPr>
                    </a:p>
                  </a:txBody>
                  <a:tcPr marL="0" marR="0" marT="0" marB="0" anchor="t" anchorCtr="0">
                    <a:lnL>
                      <a:noFill/>
                    </a:lnL>
                    <a:lnR>
                      <a:noFill/>
                    </a:lnR>
                    <a:lnT>
                      <a:noFill/>
                    </a:lnT>
                    <a:lnB>
                      <a:noFill/>
                    </a:lnB>
                    <a:noFill/>
                  </a:tcPr>
                </a:tc>
              </a:tr>
            </a:tbl>
          </a:graphicData>
        </a:graphic>
      </p:graphicFrame>
      <p:pic>
        <p:nvPicPr>
          <p:cNvPr id="6" name="Picture 5"/>
          <p:cNvPicPr/>
          <p:nvPr/>
        </p:nvPicPr>
        <p:blipFill>
          <a:blip r:embed="rId2"/>
          <a:stretch>
            <a:fillRect/>
          </a:stretch>
        </p:blipFill>
        <p:spPr>
          <a:xfrm>
            <a:off x="6423025" y="65405"/>
            <a:ext cx="2720975" cy="2944495"/>
          </a:xfrm>
          <a:prstGeom prst="rect">
            <a:avLst/>
          </a:prstGeom>
        </p:spPr>
      </p:pic>
      <p:pic>
        <p:nvPicPr>
          <p:cNvPr id="7" name="Picture 6"/>
          <p:cNvPicPr/>
          <p:nvPr/>
        </p:nvPicPr>
        <p:blipFill>
          <a:blip r:embed="rId3"/>
          <a:stretch>
            <a:fillRect/>
          </a:stretch>
        </p:blipFill>
        <p:spPr>
          <a:xfrm>
            <a:off x="5912485" y="3917315"/>
            <a:ext cx="3022600" cy="2526030"/>
          </a:xfrm>
          <a:prstGeom prst="rect">
            <a:avLst/>
          </a:prstGeom>
        </p:spPr>
      </p:pic>
      <p:sp>
        <p:nvSpPr>
          <p:cNvPr id="8" name="Text Box 7"/>
          <p:cNvSpPr txBox="1"/>
          <p:nvPr/>
        </p:nvSpPr>
        <p:spPr>
          <a:xfrm>
            <a:off x="3227705" y="2515235"/>
            <a:ext cx="2930525" cy="2199005"/>
          </a:xfrm>
          <a:prstGeom prst="rect">
            <a:avLst/>
          </a:prstGeom>
          <a:solidFill>
            <a:schemeClr val="accent1">
              <a:lumMod val="60000"/>
              <a:lumOff val="40000"/>
            </a:schemeClr>
          </a:solidFill>
        </p:spPr>
        <p:txBody>
          <a:bodyPr wrap="square">
            <a:noAutofit/>
          </a:bodyPr>
          <a:p>
            <a:pPr algn="ctr"/>
            <a:r>
              <a:rPr sz="1600">
                <a:latin typeface="Arial Narrow" panose="020B0606020202030204"/>
                <a:ea typeface="Calibri" panose="020F0502020204030204"/>
              </a:rPr>
              <a:t>Сравнение на спектрите на две рениеви линии: </a:t>
            </a:r>
            <a:endParaRPr sz="1600">
              <a:latin typeface="Arial Narrow" panose="020B0606020202030204"/>
              <a:ea typeface="Calibri" panose="020F0502020204030204"/>
            </a:endParaRPr>
          </a:p>
          <a:p>
            <a:pPr algn="ctr"/>
            <a:r>
              <a:rPr sz="1600">
                <a:latin typeface="Arial Narrow" panose="020B0606020202030204"/>
                <a:ea typeface="Calibri" panose="020F0502020204030204"/>
              </a:rPr>
              <a:t>1. Re II 227.525 nm и </a:t>
            </a:r>
            <a:endParaRPr sz="1600">
              <a:latin typeface="Arial Narrow" panose="020B0606020202030204"/>
              <a:ea typeface="Calibri" panose="020F0502020204030204"/>
            </a:endParaRPr>
          </a:p>
          <a:p>
            <a:pPr algn="ctr"/>
            <a:r>
              <a:rPr sz="1600">
                <a:latin typeface="Arial Narrow" panose="020B0606020202030204"/>
                <a:ea typeface="Calibri" panose="020F0502020204030204"/>
              </a:rPr>
              <a:t>2. Re II 221.426 nm, </a:t>
            </a:r>
            <a:endParaRPr sz="1600">
              <a:latin typeface="Arial Narrow" panose="020B0606020202030204"/>
              <a:ea typeface="Calibri" panose="020F0502020204030204"/>
            </a:endParaRPr>
          </a:p>
          <a:p>
            <a:pPr algn="ctr"/>
            <a:r>
              <a:rPr sz="1600">
                <a:latin typeface="Arial Narrow" panose="020B0606020202030204"/>
                <a:ea typeface="Calibri" panose="020F0502020204030204"/>
              </a:rPr>
              <a:t>по</a:t>
            </a:r>
            <a:r>
              <a:rPr lang="bg-BG" sz="1600">
                <a:latin typeface="Arial Narrow" panose="020B0606020202030204"/>
                <a:ea typeface="Calibri" panose="020F0502020204030204"/>
              </a:rPr>
              <a:t>л</a:t>
            </a:r>
            <a:r>
              <a:rPr sz="1600">
                <a:latin typeface="Arial Narrow" panose="020B0606020202030204"/>
                <a:ea typeface="Calibri" panose="020F0502020204030204"/>
              </a:rPr>
              <a:t>учени със спектрометър с пи</a:t>
            </a:r>
            <a:r>
              <a:rPr lang="bg-BG" sz="1600">
                <a:latin typeface="Arial Narrow" panose="020B0606020202030204"/>
                <a:ea typeface="Calibri" panose="020F0502020204030204"/>
              </a:rPr>
              <a:t>кс</a:t>
            </a:r>
            <a:r>
              <a:rPr sz="1600">
                <a:latin typeface="Arial Narrow" panose="020B0606020202030204"/>
                <a:ea typeface="Calibri" panose="020F0502020204030204"/>
              </a:rPr>
              <a:t>ел разделителна способност от 8 pm. Пречене от линия на матричен компонент Мо при линията на Re II 221.426 nm.</a:t>
            </a:r>
            <a:endParaRPr sz="1600">
              <a:latin typeface="Arial Narrow" panose="020B0606020202030204"/>
              <a:ea typeface="Calibri" panose="020F0502020204030204"/>
            </a:endParaRPr>
          </a:p>
        </p:txBody>
      </p:sp>
      <p:sp>
        <p:nvSpPr>
          <p:cNvPr id="9" name="Text Box 8"/>
          <p:cNvSpPr txBox="1"/>
          <p:nvPr/>
        </p:nvSpPr>
        <p:spPr>
          <a:xfrm>
            <a:off x="573405" y="6443345"/>
            <a:ext cx="8113395" cy="368300"/>
          </a:xfrm>
          <a:prstGeom prst="rect">
            <a:avLst/>
          </a:prstGeom>
          <a:noFill/>
        </p:spPr>
        <p:txBody>
          <a:bodyPr wrap="square" rtlCol="0">
            <a:spAutoFit/>
          </a:bodyPr>
          <a:p>
            <a:pPr algn="r"/>
            <a:r>
              <a:rPr lang="en-US" altLang="en-US" b="1">
                <a:latin typeface="Arial Narrow" panose="020B0606020202030204" charset="0"/>
                <a:cs typeface="Arial Narrow" panose="020B0606020202030204" charset="0"/>
              </a:rPr>
              <a:t>“Минералните ресурси и устойчивото развитие”</a:t>
            </a:r>
            <a:r>
              <a:rPr lang="bg-BG" altLang="en-US" b="1">
                <a:latin typeface="Arial Narrow" panose="020B0606020202030204" charset="0"/>
                <a:cs typeface="Arial Narrow" panose="020B0606020202030204" charset="0"/>
              </a:rPr>
              <a:t>, </a:t>
            </a:r>
            <a:r>
              <a:rPr lang="en-US" altLang="en-US" b="1">
                <a:latin typeface="Arial Narrow" panose="020B0606020202030204" charset="0"/>
                <a:cs typeface="Arial Narrow" panose="020B0606020202030204" charset="0"/>
              </a:rPr>
              <a:t>20 ноември 2025</a:t>
            </a:r>
            <a:endParaRPr lang="en-US" altLang="en-US" b="1">
              <a:latin typeface="Arial Narrow" panose="020B0606020202030204" charset="0"/>
              <a:cs typeface="Arial Narrow" panose="020B0606020202030204" charset="0"/>
            </a:endParaRPr>
          </a:p>
        </p:txBody>
      </p:sp>
      <p:pic>
        <p:nvPicPr>
          <p:cNvPr id="12" name="Picture 11"/>
          <p:cNvPicPr>
            <a:picLocks noChangeAspect="1"/>
          </p:cNvPicPr>
          <p:nvPr/>
        </p:nvPicPr>
        <p:blipFill>
          <a:blip r:embed="rId4"/>
          <a:stretch>
            <a:fillRect/>
          </a:stretch>
        </p:blipFill>
        <p:spPr>
          <a:xfrm>
            <a:off x="64770" y="3860165"/>
            <a:ext cx="3129280" cy="2582545"/>
          </a:xfrm>
          <a:prstGeom prst="rect">
            <a:avLst/>
          </a:prstGeom>
        </p:spPr>
      </p:pic>
      <p:sp>
        <p:nvSpPr>
          <p:cNvPr id="13" name="Text Box 12"/>
          <p:cNvSpPr txBox="1"/>
          <p:nvPr/>
        </p:nvSpPr>
        <p:spPr>
          <a:xfrm>
            <a:off x="3633470" y="1595755"/>
            <a:ext cx="1862455" cy="368300"/>
          </a:xfrm>
          <a:prstGeom prst="rect">
            <a:avLst/>
          </a:prstGeom>
          <a:solidFill>
            <a:schemeClr val="accent1">
              <a:lumMod val="60000"/>
              <a:lumOff val="40000"/>
            </a:schemeClr>
          </a:solidFill>
        </p:spPr>
        <p:txBody>
          <a:bodyPr wrap="square" rtlCol="0">
            <a:spAutoFit/>
          </a:bodyPr>
          <a:p>
            <a:r>
              <a:rPr>
                <a:latin typeface="Arial Narrow" panose="020B0606020202030204"/>
                <a:ea typeface="Calibri" panose="020F0502020204030204"/>
                <a:sym typeface="+mn-ea"/>
              </a:rPr>
              <a:t>1. Re II 227.525 nm</a:t>
            </a:r>
            <a:endParaRPr lang="en-US"/>
          </a:p>
        </p:txBody>
      </p:sp>
      <p:sp>
        <p:nvSpPr>
          <p:cNvPr id="14" name="Text Box 13"/>
          <p:cNvSpPr txBox="1"/>
          <p:nvPr/>
        </p:nvSpPr>
        <p:spPr>
          <a:xfrm>
            <a:off x="3489960" y="5701665"/>
            <a:ext cx="1921510" cy="368300"/>
          </a:xfrm>
          <a:prstGeom prst="rect">
            <a:avLst/>
          </a:prstGeom>
          <a:solidFill>
            <a:schemeClr val="accent1">
              <a:lumMod val="60000"/>
              <a:lumOff val="40000"/>
            </a:schemeClr>
          </a:solidFill>
        </p:spPr>
        <p:txBody>
          <a:bodyPr wrap="square" rtlCol="0">
            <a:spAutoFit/>
          </a:bodyPr>
          <a:p>
            <a:r>
              <a:rPr>
                <a:latin typeface="Arial Narrow" panose="020B0606020202030204"/>
                <a:ea typeface="Calibri" panose="020F0502020204030204"/>
                <a:sym typeface="+mn-ea"/>
              </a:rPr>
              <a:t>2. Re II 221.426 nm</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ound Diagonal Corner Rectangle 8"/>
          <p:cNvSpPr/>
          <p:nvPr/>
        </p:nvSpPr>
        <p:spPr>
          <a:xfrm>
            <a:off x="4429125" y="1375410"/>
            <a:ext cx="525780" cy="5041900"/>
          </a:xfrm>
          <a:prstGeom prst="round2DiagRect">
            <a:avLst/>
          </a:prstGeom>
        </p:spPr>
        <p:style>
          <a:lnRef idx="1">
            <a:schemeClr val="accent1"/>
          </a:lnRef>
          <a:fillRef idx="3">
            <a:schemeClr val="accent1"/>
          </a:fillRef>
          <a:effectRef idx="2">
            <a:schemeClr val="accent1"/>
          </a:effectRef>
          <a:fontRef idx="minor">
            <a:schemeClr val="lt1"/>
          </a:fontRef>
        </p:style>
        <p:txBody>
          <a:bodyPr/>
          <a:p>
            <a:endParaRPr lang="en-US">
              <a:ln>
                <a:solidFill>
                  <a:sysClr val="windowText" lastClr="000000"/>
                </a:solidFill>
              </a:ln>
            </a:endParaRPr>
          </a:p>
        </p:txBody>
      </p:sp>
      <p:sp>
        <p:nvSpPr>
          <p:cNvPr id="7" name="Round Diagonal Corner Rectangle 6"/>
          <p:cNvSpPr/>
          <p:nvPr/>
        </p:nvSpPr>
        <p:spPr>
          <a:xfrm>
            <a:off x="2270125" y="1768475"/>
            <a:ext cx="788035" cy="4659630"/>
          </a:xfrm>
          <a:prstGeom prst="round2DiagRect">
            <a:avLst/>
          </a:prstGeom>
        </p:spPr>
        <p:style>
          <a:lnRef idx="1">
            <a:schemeClr val="accent1"/>
          </a:lnRef>
          <a:fillRef idx="3">
            <a:schemeClr val="accent1"/>
          </a:fillRef>
          <a:effectRef idx="2">
            <a:schemeClr val="accent1"/>
          </a:effectRef>
          <a:fontRef idx="minor">
            <a:schemeClr val="lt1"/>
          </a:fontRef>
        </p:style>
        <p:txBody>
          <a:bodyPr/>
          <a:p>
            <a:endParaRPr lang="en-US">
              <a:solidFill>
                <a:srgbClr val="FF0000"/>
              </a:solidFill>
            </a:endParaRPr>
          </a:p>
        </p:txBody>
      </p:sp>
      <p:sp>
        <p:nvSpPr>
          <p:cNvPr id="8" name="Round Diagonal Corner Rectangle 7"/>
          <p:cNvSpPr/>
          <p:nvPr/>
        </p:nvSpPr>
        <p:spPr>
          <a:xfrm>
            <a:off x="6232525" y="1737995"/>
            <a:ext cx="777875" cy="4812030"/>
          </a:xfrm>
          <a:prstGeom prst="round2DiagRect">
            <a:avLst/>
          </a:prstGeom>
        </p:spPr>
        <p:style>
          <a:lnRef idx="1">
            <a:schemeClr val="accent1"/>
          </a:lnRef>
          <a:fillRef idx="3">
            <a:schemeClr val="accent1"/>
          </a:fillRef>
          <a:effectRef idx="2">
            <a:schemeClr val="accent1"/>
          </a:effectRef>
          <a:fontRef idx="minor">
            <a:schemeClr val="lt1"/>
          </a:fontRef>
        </p:style>
        <p:txBody>
          <a:bodyPr/>
          <a:p>
            <a:endParaRPr lang="en-US"/>
          </a:p>
        </p:txBody>
      </p:sp>
      <p:sp>
        <p:nvSpPr>
          <p:cNvPr id="5" name="Text Box 4"/>
          <p:cNvSpPr txBox="1"/>
          <p:nvPr/>
        </p:nvSpPr>
        <p:spPr>
          <a:xfrm>
            <a:off x="568960" y="95885"/>
            <a:ext cx="8148320" cy="368300"/>
          </a:xfrm>
          <a:prstGeom prst="rect">
            <a:avLst/>
          </a:prstGeom>
          <a:noFill/>
        </p:spPr>
        <p:txBody>
          <a:bodyPr wrap="square" rtlCol="0">
            <a:spAutoFit/>
          </a:bodyPr>
          <a:p>
            <a:pPr algn="ctr"/>
            <a:r>
              <a:rPr lang="en-US" altLang="en-US" b="1">
                <a:latin typeface="Arial Narrow" panose="020B0606020202030204" charset="0"/>
                <a:cs typeface="Arial Narrow" panose="020B0606020202030204" charset="0"/>
              </a:rPr>
              <a:t>Сравнение на Q -стойностите</a:t>
            </a:r>
            <a:r>
              <a:rPr lang="bg-BG" altLang="en-US" b="1">
                <a:latin typeface="Arial Narrow" panose="020B0606020202030204" charset="0"/>
                <a:cs typeface="Arial Narrow" panose="020B0606020202030204" charset="0"/>
              </a:rPr>
              <a:t>,</a:t>
            </a:r>
            <a:r>
              <a:rPr lang="en-US" altLang="en-US" b="1">
                <a:latin typeface="Arial Narrow" panose="020B0606020202030204" charset="0"/>
                <a:cs typeface="Arial Narrow" panose="020B0606020202030204" charset="0"/>
              </a:rPr>
              <a:t> получени при два спектрометъра</a:t>
            </a:r>
            <a:endParaRPr lang="en-US" altLang="en-US" b="1">
              <a:latin typeface="Arial Narrow" panose="020B0606020202030204" charset="0"/>
              <a:cs typeface="Arial Narrow" panose="020B0606020202030204" charset="0"/>
            </a:endParaRPr>
          </a:p>
        </p:txBody>
      </p:sp>
      <p:sp>
        <p:nvSpPr>
          <p:cNvPr id="6" name="Text Box 5"/>
          <p:cNvSpPr txBox="1"/>
          <p:nvPr/>
        </p:nvSpPr>
        <p:spPr>
          <a:xfrm>
            <a:off x="573405" y="6443345"/>
            <a:ext cx="8113395" cy="368300"/>
          </a:xfrm>
          <a:prstGeom prst="rect">
            <a:avLst/>
          </a:prstGeom>
          <a:noFill/>
        </p:spPr>
        <p:txBody>
          <a:bodyPr wrap="square" rtlCol="0">
            <a:spAutoFit/>
          </a:bodyPr>
          <a:p>
            <a:pPr algn="r"/>
            <a:r>
              <a:rPr lang="en-US" altLang="en-US" b="1">
                <a:latin typeface="Arial Narrow" panose="020B0606020202030204" charset="0"/>
                <a:cs typeface="Arial Narrow" panose="020B0606020202030204" charset="0"/>
              </a:rPr>
              <a:t>“Минералните ресурси и устойчивото развитие”</a:t>
            </a:r>
            <a:r>
              <a:rPr lang="bg-BG" altLang="en-US" b="1">
                <a:latin typeface="Arial Narrow" panose="020B0606020202030204" charset="0"/>
                <a:cs typeface="Arial Narrow" panose="020B0606020202030204" charset="0"/>
              </a:rPr>
              <a:t>, </a:t>
            </a:r>
            <a:r>
              <a:rPr lang="en-US" altLang="en-US" b="1">
                <a:latin typeface="Arial Narrow" panose="020B0606020202030204" charset="0"/>
                <a:cs typeface="Arial Narrow" panose="020B0606020202030204" charset="0"/>
              </a:rPr>
              <a:t>20 ноември 2025</a:t>
            </a:r>
            <a:endParaRPr lang="en-US" altLang="en-US" b="1">
              <a:latin typeface="Arial Narrow" panose="020B0606020202030204" charset="0"/>
              <a:cs typeface="Arial Narrow" panose="020B0606020202030204" charset="0"/>
            </a:endParaRPr>
          </a:p>
        </p:txBody>
      </p:sp>
      <p:sp>
        <p:nvSpPr>
          <p:cNvPr id="10" name="Rectangles 9"/>
          <p:cNvSpPr/>
          <p:nvPr/>
        </p:nvSpPr>
        <p:spPr>
          <a:xfrm>
            <a:off x="1128395" y="464185"/>
            <a:ext cx="3300730" cy="1304290"/>
          </a:xfrm>
          <a:prstGeom prst="rect">
            <a:avLst/>
          </a:prstGeom>
          <a:effectLst>
            <a:softEdge rad="50800"/>
          </a:effectLst>
        </p:spPr>
        <p:style>
          <a:lnRef idx="0">
            <a:srgbClr val="FFFFFF"/>
          </a:lnRef>
          <a:fillRef idx="1">
            <a:schemeClr val="accent3"/>
          </a:fillRef>
          <a:effectRef idx="0">
            <a:srgbClr val="FFFFFF"/>
          </a:effectRef>
          <a:fontRef idx="minor">
            <a:schemeClr val="dk1"/>
          </a:fontRef>
        </p:style>
        <p:txBody>
          <a:bodyPr/>
          <a:p>
            <a:endParaRPr lang="en-US">
              <a:ln>
                <a:solidFill>
                  <a:sysClr val="windowText" lastClr="000000"/>
                </a:solidFill>
              </a:ln>
              <a:solidFill>
                <a:srgbClr val="FF0000"/>
              </a:solidFill>
            </a:endParaRPr>
          </a:p>
        </p:txBody>
      </p:sp>
      <p:sp>
        <p:nvSpPr>
          <p:cNvPr id="12" name="Rectangles 11"/>
          <p:cNvSpPr/>
          <p:nvPr/>
        </p:nvSpPr>
        <p:spPr>
          <a:xfrm>
            <a:off x="5018405" y="433705"/>
            <a:ext cx="3300730" cy="1304290"/>
          </a:xfrm>
          <a:prstGeom prst="rect">
            <a:avLst/>
          </a:prstGeom>
          <a:effectLst>
            <a:softEdge rad="50800"/>
          </a:effectLst>
        </p:spPr>
        <p:style>
          <a:lnRef idx="0">
            <a:srgbClr val="FFFFFF"/>
          </a:lnRef>
          <a:fillRef idx="1">
            <a:schemeClr val="accent6"/>
          </a:fillRef>
          <a:effectRef idx="0">
            <a:srgbClr val="FFFFFF"/>
          </a:effectRef>
          <a:fontRef idx="minor">
            <a:schemeClr val="dk1"/>
          </a:fontRef>
        </p:style>
        <p:txBody>
          <a:bodyPr/>
          <a:p>
            <a:endParaRPr lang="en-US">
              <a:ln>
                <a:solidFill>
                  <a:sysClr val="windowText" lastClr="000000"/>
                </a:solidFill>
              </a:ln>
              <a:solidFill>
                <a:srgbClr val="FF0000"/>
              </a:solidFill>
            </a:endParaRPr>
          </a:p>
        </p:txBody>
      </p:sp>
      <p:pic>
        <p:nvPicPr>
          <p:cNvPr id="4" name="Picture 3"/>
          <p:cNvPicPr>
            <a:picLocks noChangeAspect="1"/>
          </p:cNvPicPr>
          <p:nvPr/>
        </p:nvPicPr>
        <p:blipFill>
          <a:blip r:embed="rId1"/>
          <a:stretch>
            <a:fillRect/>
          </a:stretch>
        </p:blipFill>
        <p:spPr>
          <a:xfrm>
            <a:off x="1128395" y="342900"/>
            <a:ext cx="7190740" cy="63881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Pentagon 14"/>
          <p:cNvSpPr/>
          <p:nvPr/>
        </p:nvSpPr>
        <p:spPr>
          <a:xfrm>
            <a:off x="6326505" y="909955"/>
            <a:ext cx="2155190" cy="248920"/>
          </a:xfrm>
          <a:prstGeom prst="homePlate">
            <a:avLst/>
          </a:prstGeom>
        </p:spPr>
        <p:style>
          <a:lnRef idx="1">
            <a:schemeClr val="accent1"/>
          </a:lnRef>
          <a:fillRef idx="3">
            <a:schemeClr val="accent1"/>
          </a:fillRef>
          <a:effectRef idx="2">
            <a:schemeClr val="accent1"/>
          </a:effectRef>
          <a:fontRef idx="minor">
            <a:schemeClr val="lt1"/>
          </a:fontRef>
        </p:style>
        <p:txBody>
          <a:bodyPr/>
          <a:p>
            <a:endParaRPr lang="en-US"/>
          </a:p>
        </p:txBody>
      </p:sp>
      <p:pic>
        <p:nvPicPr>
          <p:cNvPr id="16" name="Picture 15"/>
          <p:cNvPicPr>
            <a:picLocks noChangeAspect="1"/>
          </p:cNvPicPr>
          <p:nvPr/>
        </p:nvPicPr>
        <p:blipFill>
          <a:blip r:embed="rId1"/>
          <a:stretch>
            <a:fillRect/>
          </a:stretch>
        </p:blipFill>
        <p:spPr>
          <a:xfrm>
            <a:off x="5458460" y="3192145"/>
            <a:ext cx="3187700" cy="342900"/>
          </a:xfrm>
          <a:prstGeom prst="rect">
            <a:avLst/>
          </a:prstGeom>
        </p:spPr>
      </p:pic>
      <p:sp>
        <p:nvSpPr>
          <p:cNvPr id="13" name="Rectangles 12"/>
          <p:cNvSpPr/>
          <p:nvPr/>
        </p:nvSpPr>
        <p:spPr>
          <a:xfrm>
            <a:off x="353060" y="3678555"/>
            <a:ext cx="8333740" cy="1219200"/>
          </a:xfrm>
          <a:prstGeom prst="rect">
            <a:avLst/>
          </a:prstGeom>
        </p:spPr>
        <p:style>
          <a:lnRef idx="1">
            <a:schemeClr val="accent1"/>
          </a:lnRef>
          <a:fillRef idx="3">
            <a:schemeClr val="accent1"/>
          </a:fillRef>
          <a:effectRef idx="2">
            <a:schemeClr val="accent1"/>
          </a:effectRef>
          <a:fontRef idx="minor">
            <a:schemeClr val="lt1"/>
          </a:fontRef>
        </p:style>
        <p:txBody>
          <a:bodyPr/>
          <a:p>
            <a:endParaRPr lang="en-US"/>
          </a:p>
        </p:txBody>
      </p:sp>
      <p:sp>
        <p:nvSpPr>
          <p:cNvPr id="12" name="Rectangles 11"/>
          <p:cNvSpPr/>
          <p:nvPr/>
        </p:nvSpPr>
        <p:spPr>
          <a:xfrm>
            <a:off x="622300" y="1523365"/>
            <a:ext cx="7859395" cy="1208405"/>
          </a:xfrm>
          <a:prstGeom prst="rect">
            <a:avLst/>
          </a:prstGeom>
        </p:spPr>
        <p:style>
          <a:lnRef idx="1">
            <a:schemeClr val="accent1"/>
          </a:lnRef>
          <a:fillRef idx="3">
            <a:schemeClr val="accent1"/>
          </a:fillRef>
          <a:effectRef idx="2">
            <a:schemeClr val="accent1"/>
          </a:effectRef>
          <a:fontRef idx="minor">
            <a:schemeClr val="lt1"/>
          </a:fontRef>
        </p:style>
        <p:txBody>
          <a:bodyPr/>
          <a:p>
            <a:endParaRPr lang="en-US"/>
          </a:p>
        </p:txBody>
      </p:sp>
      <p:sp>
        <p:nvSpPr>
          <p:cNvPr id="2" name="Title 1"/>
          <p:cNvSpPr>
            <a:spLocks noGrp="1"/>
          </p:cNvSpPr>
          <p:nvPr>
            <p:ph type="title"/>
          </p:nvPr>
        </p:nvSpPr>
        <p:spPr>
          <a:xfrm>
            <a:off x="635" y="15875"/>
            <a:ext cx="9143365" cy="1143000"/>
          </a:xfrm>
        </p:spPr>
        <p:txBody>
          <a:bodyPr>
            <a:noAutofit/>
          </a:bodyPr>
          <a:p>
            <a:r>
              <a:rPr lang="en-US" altLang="en-US" sz="2400" b="1">
                <a:latin typeface="Arial Narrow" panose="020B0606020202030204" charset="0"/>
                <a:cs typeface="Arial Narrow" panose="020B0606020202030204" charset="0"/>
              </a:rPr>
              <a:t>Определяне на рений в медни и молибденови концентрати</a:t>
            </a:r>
            <a:endParaRPr lang="en-US" altLang="en-US" sz="2400" b="1">
              <a:latin typeface="Arial Narrow" panose="020B0606020202030204" charset="0"/>
              <a:cs typeface="Arial Narrow" panose="020B0606020202030204" charset="0"/>
            </a:endParaRPr>
          </a:p>
        </p:txBody>
      </p:sp>
      <p:pic>
        <p:nvPicPr>
          <p:cNvPr id="8" name="Content Placeholder 7"/>
          <p:cNvPicPr>
            <a:picLocks noChangeAspect="1"/>
          </p:cNvPicPr>
          <p:nvPr>
            <p:ph idx="1"/>
          </p:nvPr>
        </p:nvPicPr>
        <p:blipFill>
          <a:blip r:embed="rId2"/>
          <a:stretch>
            <a:fillRect/>
          </a:stretch>
        </p:blipFill>
        <p:spPr>
          <a:xfrm>
            <a:off x="353060" y="909955"/>
            <a:ext cx="8333740" cy="4255135"/>
          </a:xfrm>
          <a:prstGeom prst="rect">
            <a:avLst/>
          </a:prstGeom>
        </p:spPr>
      </p:pic>
      <p:pic>
        <p:nvPicPr>
          <p:cNvPr id="11" name="Picture 10"/>
          <p:cNvPicPr>
            <a:picLocks noChangeAspect="1"/>
          </p:cNvPicPr>
          <p:nvPr/>
        </p:nvPicPr>
        <p:blipFill>
          <a:blip r:embed="rId3"/>
          <a:stretch>
            <a:fillRect/>
          </a:stretch>
        </p:blipFill>
        <p:spPr>
          <a:xfrm>
            <a:off x="208280" y="5165090"/>
            <a:ext cx="8644890" cy="1869440"/>
          </a:xfrm>
          <a:prstGeom prst="rect">
            <a:avLst/>
          </a:prstGeom>
          <a:solidFill>
            <a:schemeClr val="bg1"/>
          </a:solidFill>
          <a:ln>
            <a:solidFill>
              <a:schemeClr val="accent1"/>
            </a:solidFill>
          </a:ln>
        </p:spPr>
      </p:pic>
    </p:spTree>
  </p:cSld>
  <p:clrMapOvr>
    <a:masterClrMapping/>
  </p:clrMapOvr>
</p:sld>
</file>

<file path=ppt/tags/tag1.xml><?xml version="1.0" encoding="utf-8"?>
<p:tagLst xmlns:p="http://schemas.openxmlformats.org/presentationml/2006/main">
  <p:tag name="TABLE_ENDDRAG_ORIGIN_RECT" val="521*227"/>
  <p:tag name="TABLE_ENDDRAG_RECT" val="62*300*521*2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18789</Words>
  <Application>WPS Presentation</Application>
  <PresentationFormat>On-screen Show (4:3)</PresentationFormat>
  <Paragraphs>321</Paragraphs>
  <Slides>34</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10</vt:i4>
      </vt:variant>
      <vt:variant>
        <vt:lpstr>幻灯片标题</vt:lpstr>
      </vt:variant>
      <vt:variant>
        <vt:i4>34</vt:i4>
      </vt:variant>
    </vt:vector>
  </HeadingPairs>
  <TitlesOfParts>
    <vt:vector size="58" baseType="lpstr">
      <vt:lpstr>Arial</vt:lpstr>
      <vt:lpstr>SimSun</vt:lpstr>
      <vt:lpstr>Wingdings</vt:lpstr>
      <vt:lpstr>Arial</vt:lpstr>
      <vt:lpstr>Arial Narrow</vt:lpstr>
      <vt:lpstr>Times New Roman</vt:lpstr>
      <vt:lpstr>Arial Narrow</vt:lpstr>
      <vt:lpstr>Calibri</vt:lpstr>
      <vt:lpstr>Calibri</vt:lpstr>
      <vt:lpstr>Microsoft YaHei</vt:lpstr>
      <vt:lpstr>Arial Unicode MS</vt:lpstr>
      <vt:lpstr>Symbol</vt:lpstr>
      <vt:lpstr>Symbol</vt:lpstr>
      <vt:lpstr>Office Theme</vt:lpstr>
      <vt:lpstr>Word.Document.12</vt:lpstr>
      <vt:lpstr>Word.Document.8</vt:lpstr>
      <vt:lpstr>Word.Document.12</vt:lpstr>
      <vt:lpstr>Word.Document.8</vt:lpstr>
      <vt:lpstr>Word.Document.8</vt:lpstr>
      <vt:lpstr>Word.Document.8</vt:lpstr>
      <vt:lpstr>Word.Document.8</vt:lpstr>
      <vt:lpstr>Word.Document.8</vt:lpstr>
      <vt:lpstr>PBrush</vt:lpstr>
      <vt:lpstr>PBrush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Определяне на рений в медни и молибденови концентрати</vt:lpstr>
      <vt:lpstr>Изводи</vt:lpstr>
      <vt:lpstr>PowerPoint 演示文稿</vt:lpstr>
      <vt:lpstr>PowerPoint 演示文稿</vt:lpstr>
      <vt:lpstr>Държави-производители на рений</vt:lpstr>
      <vt:lpstr>PowerPoint 演示文稿</vt:lpstr>
      <vt:lpstr>Digestion  procedures</vt:lpstr>
      <vt:lpstr>PowerPoint 演示文稿</vt:lpstr>
      <vt:lpstr>PowerPoint 演示文稿</vt:lpstr>
      <vt:lpstr>PowerPoint 演示文稿</vt:lpstr>
      <vt:lpstr>General purpose</vt:lpstr>
      <vt:lpstr>PowerPoint 演示文稿</vt:lpstr>
      <vt:lpstr>PowerPoint 演示文稿</vt:lpstr>
      <vt:lpstr>PowerPoint 演示文稿</vt:lpstr>
      <vt:lpstr>PowerPoint 演示文稿</vt:lpstr>
      <vt:lpstr>PowerPoint 演示文稿</vt:lpstr>
      <vt:lpstr>   </vt:lpstr>
      <vt:lpstr>Quantification of the spectral interferences and true detection limits</vt:lpstr>
      <vt:lpstr>Comparison of two ICP systems</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generated using python-pptx</dc:description>
  <cp:lastModifiedBy>Nia</cp:lastModifiedBy>
  <cp:revision>61</cp:revision>
  <dcterms:created xsi:type="dcterms:W3CDTF">2013-01-27T09:14:00Z</dcterms:created>
  <dcterms:modified xsi:type="dcterms:W3CDTF">2025-11-20T10:17:14Z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55EE4E007B244FA9AF63BAC560AC4367_13</vt:lpwstr>
  </property>
  <property fmtid="{D5CDD505-2E9C-101B-9397-08002B2CF9AE}" pid="3" name="KSOProductBuildVer">
    <vt:lpwstr>1033-12.2.0.23155</vt:lpwstr>
  </property>
</Properties>
</file>